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37"/>
  </p:notesMasterIdLst>
  <p:handoutMasterIdLst>
    <p:handoutMasterId r:id="rId38"/>
  </p:handoutMasterIdLst>
  <p:sldIdLst>
    <p:sldId id="314" r:id="rId2"/>
    <p:sldId id="307" r:id="rId3"/>
    <p:sldId id="308" r:id="rId4"/>
    <p:sldId id="317" r:id="rId5"/>
    <p:sldId id="318" r:id="rId6"/>
    <p:sldId id="309"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1" r:id="rId29"/>
    <p:sldId id="342" r:id="rId30"/>
    <p:sldId id="343" r:id="rId31"/>
    <p:sldId id="344" r:id="rId32"/>
    <p:sldId id="345" r:id="rId33"/>
    <p:sldId id="346" r:id="rId34"/>
    <p:sldId id="347" r:id="rId35"/>
    <p:sldId id="348"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2">
          <p15:clr>
            <a:srgbClr val="A4A3A4"/>
          </p15:clr>
        </p15:guide>
        <p15:guide id="2" pos="2232">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3298" autoAdjust="0"/>
  </p:normalViewPr>
  <p:slideViewPr>
    <p:cSldViewPr>
      <p:cViewPr>
        <p:scale>
          <a:sx n="76" d="100"/>
          <a:sy n="76" d="100"/>
        </p:scale>
        <p:origin x="-1206" y="-72"/>
      </p:cViewPr>
      <p:guideLst>
        <p:guide orient="horz" pos="2160"/>
        <p:guide pos="2880"/>
      </p:guideLst>
    </p:cSldViewPr>
  </p:slideViewPr>
  <p:outlineViewPr>
    <p:cViewPr>
      <p:scale>
        <a:sx n="33" d="100"/>
        <a:sy n="33" d="100"/>
      </p:scale>
      <p:origin x="0" y="402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1032" y="930"/>
      </p:cViewPr>
      <p:guideLst>
        <p:guide orient="horz" pos="2952"/>
        <p:guide orient="horz" pos="2928"/>
        <p:guide pos="2232"/>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5138"/>
          </a:xfrm>
          <a:prstGeom prst="rect">
            <a:avLst/>
          </a:prstGeom>
        </p:spPr>
        <p:txBody>
          <a:bodyPr vert="horz" lIns="93169" tIns="46585" rIns="93169" bIns="46585"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0338" y="1"/>
            <a:ext cx="3038475" cy="465138"/>
          </a:xfrm>
          <a:prstGeom prst="rect">
            <a:avLst/>
          </a:prstGeom>
        </p:spPr>
        <p:txBody>
          <a:bodyPr vert="horz" lIns="93169" tIns="46585" rIns="93169" bIns="46585" rtlCol="0"/>
          <a:lstStyle>
            <a:lvl1pPr algn="r">
              <a:defRPr sz="1200">
                <a:latin typeface="Arial" charset="0"/>
                <a:cs typeface="+mn-cs"/>
              </a:defRPr>
            </a:lvl1pPr>
          </a:lstStyle>
          <a:p>
            <a:pPr>
              <a:defRPr/>
            </a:pPr>
            <a:fld id="{732C5DBF-6680-4399-8B2A-5E7A2A70026E}" type="datetimeFigureOut">
              <a:rPr lang="en-US"/>
              <a:pPr>
                <a:defRPr/>
              </a:pPr>
              <a:t>6/23/2014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69" tIns="46585" rIns="93169" bIns="46585"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9" tIns="46585" rIns="93169" bIns="46585" rtlCol="0" anchor="b"/>
          <a:lstStyle>
            <a:lvl1pPr algn="r">
              <a:defRPr sz="1200">
                <a:latin typeface="Arial" charset="0"/>
                <a:cs typeface="+mn-cs"/>
              </a:defRPr>
            </a:lvl1pPr>
          </a:lstStyle>
          <a:p>
            <a:pPr>
              <a:defRPr/>
            </a:pPr>
            <a:fld id="{A5482B20-519A-411F-8E36-DC6BA0C83877}" type="slidenum">
              <a:rPr lang="en-US"/>
              <a:pPr>
                <a:defRPr/>
              </a:pPr>
              <a:t>‹#›</a:t>
            </a:fld>
            <a:endParaRPr lang="en-US"/>
          </a:p>
        </p:txBody>
      </p:sp>
    </p:spTree>
    <p:extLst>
      <p:ext uri="{BB962C8B-B14F-4D97-AF65-F5344CB8AC3E}">
        <p14:creationId xmlns:p14="http://schemas.microsoft.com/office/powerpoint/2010/main" xmlns="" val="2694860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5138"/>
          </a:xfrm>
          <a:prstGeom prst="rect">
            <a:avLst/>
          </a:prstGeom>
        </p:spPr>
        <p:txBody>
          <a:bodyPr vert="horz" lIns="93169" tIns="46585" rIns="93169" bIns="46585"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70338" y="1"/>
            <a:ext cx="3038475" cy="465138"/>
          </a:xfrm>
          <a:prstGeom prst="rect">
            <a:avLst/>
          </a:prstGeom>
        </p:spPr>
        <p:txBody>
          <a:bodyPr vert="horz" lIns="93169" tIns="46585" rIns="93169" bIns="46585" rtlCol="0"/>
          <a:lstStyle>
            <a:lvl1pPr algn="r">
              <a:defRPr sz="1200">
                <a:latin typeface="Arial" charset="0"/>
                <a:cs typeface="+mn-cs"/>
              </a:defRPr>
            </a:lvl1pPr>
          </a:lstStyle>
          <a:p>
            <a:pPr>
              <a:defRPr/>
            </a:pPr>
            <a:fld id="{9C0FCEFF-AE78-40F7-BD27-061DE345AAD0}" type="datetimeFigureOut">
              <a:rPr lang="en-US"/>
              <a:pPr>
                <a:defRPr/>
              </a:pPr>
              <a:t>6/23/2014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pPr lvl="0"/>
            <a:endParaRPr lang="en-US" noProof="0"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69" tIns="46585" rIns="93169"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9" tIns="46585" rIns="93169" bIns="46585"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9" tIns="46585" rIns="93169" bIns="46585" rtlCol="0" anchor="b"/>
          <a:lstStyle>
            <a:lvl1pPr algn="r">
              <a:defRPr sz="1200">
                <a:latin typeface="Arial" charset="0"/>
                <a:cs typeface="+mn-cs"/>
              </a:defRPr>
            </a:lvl1pPr>
          </a:lstStyle>
          <a:p>
            <a:pPr>
              <a:defRPr/>
            </a:pPr>
            <a:fld id="{9139B11A-81AD-4FC9-B488-C4E7DD02C003}" type="slidenum">
              <a:rPr lang="en-US"/>
              <a:pPr>
                <a:defRPr/>
              </a:pPr>
              <a:t>‹#›</a:t>
            </a:fld>
            <a:endParaRPr lang="en-US" dirty="0"/>
          </a:p>
        </p:txBody>
      </p:sp>
    </p:spTree>
    <p:extLst>
      <p:ext uri="{BB962C8B-B14F-4D97-AF65-F5344CB8AC3E}">
        <p14:creationId xmlns:p14="http://schemas.microsoft.com/office/powerpoint/2010/main" xmlns="" val="2288013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622B255-4040-482F-8D35-61FE2EE56B6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393668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5BC058E-2280-4454-A060-1BB4FC64AA7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24666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FFA5B2-3EA9-4887-8642-E48E6388946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391259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152400" y="640080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D73E7D-806E-41F0-BFC2-1F9616826EA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3225435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02A1A31-906D-43E6-A085-5C93BFB84EC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207971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6C7E1E5-A868-4015-A19E-8D2B317F982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158572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91AA51-99F8-493D-AD61-F141E6E4EE8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210779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4A9615-C6C3-47DD-B15B-8DE31CE762A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423028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98E8F7-083D-4ECD-835C-8886F4300B7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193386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F1EEB89-A0BB-46D9-AF61-0F86092ACDA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56849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9C3FB13-73AF-4F87-B60E-04D39BE9D4A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xmlns="" val="10778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bar1.jpg"/>
          <p:cNvPicPr>
            <a:picLocks noChangeAspect="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pic>
        <p:nvPicPr>
          <p:cNvPr id="1027" name="Picture 11" descr="Animated-WASALogo.gif"/>
          <p:cNvPicPr>
            <a:picLocks noChangeAspect="1"/>
          </p:cNvPicPr>
          <p:nvPr/>
        </p:nvPicPr>
        <p:blipFill>
          <a:blip r:embed="rId14" cstate="print"/>
          <a:srcRect/>
          <a:stretch>
            <a:fillRect/>
          </a:stretch>
        </p:blipFill>
        <p:spPr bwMode="auto">
          <a:xfrm>
            <a:off x="76200" y="76200"/>
            <a:ext cx="1371600" cy="565150"/>
          </a:xfrm>
          <a:prstGeom prst="rect">
            <a:avLst/>
          </a:prstGeom>
          <a:noFill/>
          <a:ln w="9525">
            <a:noFill/>
            <a:miter lim="800000"/>
            <a:headEnd/>
            <a:tailEnd/>
          </a:ln>
        </p:spPr>
      </p:pic>
      <p:sp>
        <p:nvSpPr>
          <p:cNvPr id="14" name="TextBox 13"/>
          <p:cNvSpPr txBox="1"/>
          <p:nvPr/>
        </p:nvSpPr>
        <p:spPr>
          <a:xfrm>
            <a:off x="-76200" y="587375"/>
            <a:ext cx="1600200" cy="307975"/>
          </a:xfrm>
          <a:prstGeom prst="rect">
            <a:avLst/>
          </a:prstGeom>
          <a:noFill/>
        </p:spPr>
        <p:txBody>
          <a:bodyPr>
            <a:spAutoFit/>
          </a:bodyPr>
          <a:lstStyle/>
          <a:p>
            <a:pPr algn="ctr" fontAlgn="auto">
              <a:spcBef>
                <a:spcPts val="0"/>
              </a:spcBef>
              <a:spcAft>
                <a:spcPts val="0"/>
              </a:spcAft>
              <a:defRPr/>
            </a:pPr>
            <a:r>
              <a:rPr lang="en-US" sz="700" b="1" i="1" dirty="0">
                <a:solidFill>
                  <a:prstClr val="white"/>
                </a:solidFill>
                <a:latin typeface="Times New Roman" pitchFamily="18" charset="0"/>
                <a:cs typeface="Times New Roman" pitchFamily="18" charset="0"/>
              </a:rPr>
              <a:t>“Water Security for Every Sector</a:t>
            </a:r>
          </a:p>
          <a:p>
            <a:pPr algn="ctr" fontAlgn="auto">
              <a:spcBef>
                <a:spcPts val="0"/>
              </a:spcBef>
              <a:spcAft>
                <a:spcPts val="0"/>
              </a:spcAft>
              <a:defRPr/>
            </a:pPr>
            <a:r>
              <a:rPr lang="en-US" sz="700" b="1" i="1" dirty="0">
                <a:solidFill>
                  <a:prstClr val="white"/>
                </a:solidFill>
                <a:latin typeface="Times New Roman" pitchFamily="18" charset="0"/>
                <a:cs typeface="Times New Roman" pitchFamily="18" charset="0"/>
              </a:rPr>
              <a:t>Deliver it. Sustain it.”</a:t>
            </a:r>
          </a:p>
        </p:txBody>
      </p:sp>
    </p:spTree>
    <p:extLst>
      <p:ext uri="{BB962C8B-B14F-4D97-AF65-F5344CB8AC3E}">
        <p14:creationId xmlns:p14="http://schemas.microsoft.com/office/powerpoint/2010/main" xmlns="" val="120530519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wasaombudsman@gmail.com" TargetMode="External"/><Relationship Id="rId2" Type="http://schemas.openxmlformats.org/officeDocument/2006/relationships/hyperlink" Target="mailto:wasacomplaince@gmail.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wasaombudsman@gmail.com" TargetMode="External"/><Relationship Id="rId2" Type="http://schemas.openxmlformats.org/officeDocument/2006/relationships/hyperlink" Target="mailto:wasacompliance@gmai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TT" dirty="0" smtClean="0">
                <a:solidFill>
                  <a:schemeClr val="tx1"/>
                </a:solidFill>
              </a:rPr>
              <a:t>E-Tendering and E-Auction</a:t>
            </a:r>
            <a:endParaRPr lang="en-TT" dirty="0">
              <a:solidFill>
                <a:schemeClr val="tx1"/>
              </a:solidFill>
            </a:endParaRPr>
          </a:p>
        </p:txBody>
      </p:sp>
      <p:sp>
        <p:nvSpPr>
          <p:cNvPr id="7" name="Text Box 4"/>
          <p:cNvSpPr txBox="1">
            <a:spLocks noGrp="1" noChangeArrowheads="1"/>
          </p:cNvSpPr>
          <p:nvPr>
            <p:ph idx="1"/>
          </p:nvPr>
        </p:nvSpPr>
        <p:spPr>
          <a:xfrm>
            <a:off x="457200" y="1600200"/>
            <a:ext cx="8229600" cy="4689410"/>
          </a:xfrm>
        </p:spPr>
        <p:txBody>
          <a:bodyPr/>
          <a:lstStyle/>
          <a:p>
            <a:pPr marL="457200" lvl="1" indent="0">
              <a:buNone/>
            </a:pPr>
            <a:r>
              <a:rPr lang="en-US" dirty="0" smtClean="0"/>
              <a:t>What is E-Tendering </a:t>
            </a:r>
          </a:p>
          <a:p>
            <a:pPr marL="457200" lvl="1" indent="0">
              <a:buNone/>
            </a:pPr>
            <a:endParaRPr lang="en-US" sz="1600" dirty="0" smtClean="0"/>
          </a:p>
          <a:p>
            <a:pPr marL="457200" lvl="1" indent="0">
              <a:buNone/>
            </a:pPr>
            <a:r>
              <a:rPr lang="en-US" dirty="0" smtClean="0"/>
              <a:t>Objectives</a:t>
            </a:r>
          </a:p>
          <a:p>
            <a:pPr marL="457200" lvl="1" indent="0">
              <a:buNone/>
            </a:pPr>
            <a:endParaRPr lang="en-US" sz="1400" dirty="0" smtClean="0"/>
          </a:p>
          <a:p>
            <a:pPr marL="457200" lvl="1" indent="0">
              <a:buNone/>
            </a:pPr>
            <a:r>
              <a:rPr lang="en-US" dirty="0" smtClean="0"/>
              <a:t>Tendering Procedures</a:t>
            </a:r>
          </a:p>
          <a:p>
            <a:pPr marL="457200" lvl="1" indent="0">
              <a:buNone/>
            </a:pPr>
            <a:endParaRPr lang="en-US" sz="1600" dirty="0" smtClean="0"/>
          </a:p>
          <a:p>
            <a:pPr marL="457200" lvl="1" indent="0">
              <a:buNone/>
            </a:pPr>
            <a:r>
              <a:rPr lang="en-US" dirty="0" smtClean="0"/>
              <a:t>Submission Process</a:t>
            </a:r>
          </a:p>
          <a:p>
            <a:pPr marL="457200" lvl="1" indent="0">
              <a:buNone/>
            </a:pPr>
            <a:endParaRPr lang="en-US" sz="1600" dirty="0" smtClean="0"/>
          </a:p>
          <a:p>
            <a:pPr marL="457200" lvl="1" indent="0">
              <a:buNone/>
            </a:pPr>
            <a:r>
              <a:rPr lang="en-US" dirty="0" smtClean="0"/>
              <a:t>Evaluation</a:t>
            </a:r>
          </a:p>
          <a:p>
            <a:pPr marL="457200" lvl="1" indent="0">
              <a:buNone/>
            </a:pPr>
            <a:endParaRPr lang="en-US" sz="1600" dirty="0" smtClean="0"/>
          </a:p>
          <a:p>
            <a:pPr marL="457200" lvl="1" indent="0">
              <a:buNone/>
            </a:pPr>
            <a:r>
              <a:rPr lang="en-US" dirty="0" smtClean="0"/>
              <a:t>Agreement</a:t>
            </a:r>
            <a:endParaRPr lang="en-US" dirty="0"/>
          </a:p>
        </p:txBody>
      </p:sp>
      <p:sp>
        <p:nvSpPr>
          <p:cNvPr id="4" name="Slide Number Placeholder 3"/>
          <p:cNvSpPr>
            <a:spLocks noGrp="1"/>
          </p:cNvSpPr>
          <p:nvPr>
            <p:ph type="sldNum" sz="quarter" idx="12"/>
          </p:nvPr>
        </p:nvSpPr>
        <p:spPr/>
        <p:txBody>
          <a:bodyPr/>
          <a:lstStyle/>
          <a:p>
            <a:fld id="{ABD73E7D-806E-41F0-BFC2-1F9616826EA2}" type="slidenum">
              <a:rPr lang="en-US" smtClean="0"/>
              <a:pPr/>
              <a:t>1</a:t>
            </a:fld>
            <a:endParaRPr lang="en-US" dirty="0"/>
          </a:p>
        </p:txBody>
      </p:sp>
    </p:spTree>
    <p:extLst>
      <p:ext uri="{BB962C8B-B14F-4D97-AF65-F5344CB8AC3E}">
        <p14:creationId xmlns:p14="http://schemas.microsoft.com/office/powerpoint/2010/main" xmlns="" val="12323658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10</a:t>
            </a:fld>
            <a:endParaRPr lang="en-US" dirty="0">
              <a:solidFill>
                <a:prstClr val="black"/>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101" y="990600"/>
            <a:ext cx="8077200" cy="5627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1"/>
          <p:cNvSpPr>
            <a:spLocks noGrp="1" noChangeArrowheads="1"/>
          </p:cNvSpPr>
          <p:nvPr>
            <p:ph type="title"/>
          </p:nvPr>
        </p:nvSpPr>
        <p:spPr>
          <a:xfrm>
            <a:off x="457200" y="0"/>
            <a:ext cx="8229600" cy="914400"/>
          </a:xfrm>
        </p:spPr>
        <p:txBody>
          <a:bodyPr lIns="0" tIns="0" rIns="0" bIns="0">
            <a:normAutofit/>
          </a:bodyPr>
          <a:lstStyle/>
          <a:p>
            <a:pPr algn="ctr">
              <a:lnSpc>
                <a:spcPct val="95000"/>
              </a:lnSpc>
            </a:pPr>
            <a:r>
              <a:rPr lang="en-US" sz="4900" dirty="0" smtClean="0">
                <a:solidFill>
                  <a:srgbClr val="000000"/>
                </a:solidFill>
                <a:latin typeface="Arial" pitchFamily="34" charset="0"/>
              </a:rPr>
              <a:t>Submission Process</a:t>
            </a:r>
            <a:endParaRPr lang="en-US" sz="4900" dirty="0">
              <a:solidFill>
                <a:srgbClr val="000000"/>
              </a:solidFill>
              <a:latin typeface="Arial" pitchFamily="34" charset="0"/>
            </a:endParaRPr>
          </a:p>
        </p:txBody>
      </p:sp>
    </p:spTree>
    <p:extLst>
      <p:ext uri="{BB962C8B-B14F-4D97-AF65-F5344CB8AC3E}">
        <p14:creationId xmlns:p14="http://schemas.microsoft.com/office/powerpoint/2010/main" xmlns="" val="100361355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11</a:t>
            </a:fld>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607042078"/>
              </p:ext>
            </p:extLst>
          </p:nvPr>
        </p:nvGraphicFramePr>
        <p:xfrm>
          <a:off x="431800" y="1143001"/>
          <a:ext cx="8635999" cy="5584571"/>
        </p:xfrm>
        <a:graphic>
          <a:graphicData uri="http://schemas.openxmlformats.org/drawingml/2006/table">
            <a:tbl>
              <a:tblPr/>
              <a:tblGrid>
                <a:gridCol w="5136930"/>
                <a:gridCol w="3499069"/>
              </a:tblGrid>
              <a:tr h="5334000">
                <a:tc>
                  <a:txBody>
                    <a:bodyPr/>
                    <a:lstStyle/>
                    <a:p>
                      <a:pPr marL="68580" marR="0">
                        <a:lnSpc>
                          <a:spcPts val="1455"/>
                        </a:lnSpc>
                        <a:spcBef>
                          <a:spcPts val="0"/>
                        </a:spcBef>
                        <a:spcAft>
                          <a:spcPts val="0"/>
                        </a:spcAft>
                      </a:pP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Re</a:t>
                      </a:r>
                      <a:r>
                        <a:rPr lang="en-US" sz="1400" b="1" dirty="0">
                          <a:effectLst/>
                          <a:latin typeface="Calibri" panose="020F0502020204030204" pitchFamily="34" charset="0"/>
                          <a:ea typeface="Times New Roman" panose="02020603050405020304" pitchFamily="18" charset="0"/>
                          <a:cs typeface="Calibri" panose="020F0502020204030204" pitchFamily="34" charset="0"/>
                        </a:rPr>
                        <a:t>s</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p</a:t>
                      </a:r>
                      <a:r>
                        <a:rPr lang="en-US" sz="1400" b="1" dirty="0">
                          <a:effectLst/>
                          <a:latin typeface="Calibri" panose="020F0502020204030204" pitchFamily="34" charset="0"/>
                          <a:ea typeface="Times New Roman" panose="02020603050405020304" pitchFamily="18" charset="0"/>
                          <a:cs typeface="Calibri" panose="020F0502020204030204" pitchFamily="34" charset="0"/>
                        </a:rPr>
                        <a:t>o</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nd</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n</a:t>
                      </a:r>
                      <a:r>
                        <a:rPr lang="en-US" sz="1400" b="1" dirty="0">
                          <a:effectLst/>
                          <a:latin typeface="Calibri" panose="020F0502020204030204" pitchFamily="34" charset="0"/>
                          <a:ea typeface="Times New Roman" panose="02020603050405020304" pitchFamily="18" charset="0"/>
                          <a:cs typeface="Calibri" panose="020F0502020204030204" pitchFamily="34" charset="0"/>
                        </a:rPr>
                        <a:t>t</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effectLst/>
                          <a:latin typeface="Calibri" panose="020F0502020204030204" pitchFamily="34" charset="0"/>
                          <a:ea typeface="Times New Roman" panose="02020603050405020304" pitchFamily="18" charset="0"/>
                          <a:cs typeface="Calibri" panose="020F0502020204030204" pitchFamily="34" charset="0"/>
                        </a:rPr>
                        <a:t>s</a:t>
                      </a:r>
                      <a:r>
                        <a:rPr lang="en-US" sz="1400" b="1" spc="10" dirty="0">
                          <a:effectLst/>
                          <a:latin typeface="Calibri" panose="020F0502020204030204" pitchFamily="34" charset="0"/>
                          <a:ea typeface="Times New Roman" panose="02020603050405020304" pitchFamily="18" charset="0"/>
                          <a:cs typeface="Calibri" panose="020F0502020204030204" pitchFamily="34" charset="0"/>
                        </a:rPr>
                        <a:t>h</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1400" b="1" dirty="0">
                          <a:effectLst/>
                          <a:latin typeface="Calibri" panose="020F0502020204030204" pitchFamily="34" charset="0"/>
                          <a:ea typeface="Times New Roman" panose="02020603050405020304" pitchFamily="18" charset="0"/>
                          <a:cs typeface="Calibri" panose="020F0502020204030204" pitchFamily="34" charset="0"/>
                        </a:rPr>
                        <a:t>s</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spc="-10" dirty="0">
                          <a:effectLst/>
                          <a:latin typeface="Calibri" panose="020F0502020204030204" pitchFamily="34" charset="0"/>
                          <a:ea typeface="Times New Roman" panose="02020603050405020304" pitchFamily="18" charset="0"/>
                          <a:cs typeface="Calibri" panose="020F0502020204030204" pitchFamily="34" charset="0"/>
                        </a:rPr>
                        <a:t>t</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h</a:t>
                      </a:r>
                      <a:r>
                        <a:rPr lang="en-US" sz="1400" b="1" dirty="0">
                          <a:effectLst/>
                          <a:latin typeface="Calibri" panose="020F0502020204030204" pitchFamily="34" charset="0"/>
                          <a:ea typeface="Times New Roman" panose="02020603050405020304" pitchFamily="18" charset="0"/>
                          <a:cs typeface="Calibri" panose="020F0502020204030204" pitchFamily="34" charset="0"/>
                        </a:rPr>
                        <a:t>e </a:t>
                      </a:r>
                      <a:r>
                        <a:rPr lang="en-US" sz="1400" b="1" spc="-10" dirty="0">
                          <a:effectLst/>
                          <a:latin typeface="Calibri" panose="020F0502020204030204" pitchFamily="34" charset="0"/>
                          <a:ea typeface="Times New Roman" panose="02020603050405020304" pitchFamily="18" charset="0"/>
                          <a:cs typeface="Calibri" panose="020F0502020204030204" pitchFamily="34" charset="0"/>
                        </a:rPr>
                        <a:t>f</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il</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1400" b="1" dirty="0">
                          <a:effectLst/>
                          <a:latin typeface="Calibri" panose="020F0502020204030204" pitchFamily="34" charset="0"/>
                          <a:ea typeface="Times New Roman" panose="02020603050405020304" pitchFamily="18" charset="0"/>
                          <a:cs typeface="Calibri" panose="020F0502020204030204" pitchFamily="34" charset="0"/>
                        </a:rPr>
                        <a:t>s</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spc="-10" dirty="0">
                          <a:effectLst/>
                          <a:latin typeface="Calibri" panose="020F0502020204030204" pitchFamily="34" charset="0"/>
                          <a:ea typeface="Times New Roman" panose="02020603050405020304" pitchFamily="18" charset="0"/>
                          <a:cs typeface="Calibri" panose="020F0502020204030204" pitchFamily="34" charset="0"/>
                        </a:rPr>
                        <a:t>t</a:t>
                      </a:r>
                      <a:r>
                        <a:rPr lang="en-US" sz="1400" b="1" dirty="0">
                          <a:effectLst/>
                          <a:latin typeface="Calibri" panose="020F0502020204030204" pitchFamily="34" charset="0"/>
                          <a:ea typeface="Times New Roman" panose="02020603050405020304" pitchFamily="18" charset="0"/>
                          <a:cs typeface="Calibri" panose="020F0502020204030204" pitchFamily="34" charset="0"/>
                        </a:rPr>
                        <a:t>o</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spc="-10" dirty="0">
                          <a:effectLst/>
                          <a:latin typeface="Calibri" panose="020F0502020204030204" pitchFamily="34" charset="0"/>
                          <a:ea typeface="Times New Roman" panose="02020603050405020304" pitchFamily="18" charset="0"/>
                          <a:cs typeface="Calibri" panose="020F0502020204030204" pitchFamily="34" charset="0"/>
                        </a:rPr>
                        <a:t>t</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h</a:t>
                      </a:r>
                      <a:r>
                        <a:rPr lang="en-US" sz="1400" b="1" dirty="0">
                          <a:effectLst/>
                          <a:latin typeface="Calibri" panose="020F0502020204030204" pitchFamily="34" charset="0"/>
                          <a:ea typeface="Times New Roman" panose="02020603050405020304" pitchFamily="18" charset="0"/>
                          <a:cs typeface="Calibri" panose="020F0502020204030204" pitchFamily="34" charset="0"/>
                        </a:rPr>
                        <a:t>e </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A</a:t>
                      </a:r>
                      <a:r>
                        <a:rPr lang="en-US" sz="1400" b="1" spc="-10" dirty="0">
                          <a:effectLst/>
                          <a:latin typeface="Calibri" panose="020F0502020204030204" pitchFamily="34" charset="0"/>
                          <a:ea typeface="Times New Roman" panose="02020603050405020304" pitchFamily="18" charset="0"/>
                          <a:cs typeface="Calibri" panose="020F0502020204030204" pitchFamily="34" charset="0"/>
                        </a:rPr>
                        <a:t>u</a:t>
                      </a:r>
                      <a:r>
                        <a:rPr lang="en-US" sz="1400" b="1" dirty="0">
                          <a:effectLst/>
                          <a:latin typeface="Calibri" panose="020F0502020204030204" pitchFamily="34" charset="0"/>
                          <a:ea typeface="Times New Roman" panose="02020603050405020304" pitchFamily="18" charset="0"/>
                          <a:cs typeface="Calibri" panose="020F0502020204030204" pitchFamily="34" charset="0"/>
                        </a:rPr>
                        <a:t>t</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h</a:t>
                      </a:r>
                      <a:r>
                        <a:rPr lang="en-US" sz="1400" b="1"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i</a:t>
                      </a:r>
                      <a:r>
                        <a:rPr lang="en-US" sz="1400" b="1" dirty="0">
                          <a:effectLst/>
                          <a:latin typeface="Calibri" panose="020F0502020204030204" pitchFamily="34" charset="0"/>
                          <a:ea typeface="Times New Roman" panose="02020603050405020304" pitchFamily="18" charset="0"/>
                          <a:cs typeface="Calibri" panose="020F0502020204030204" pitchFamily="34" charset="0"/>
                        </a:rPr>
                        <a:t>ty</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 u</a:t>
                      </a:r>
                      <a:r>
                        <a:rPr lang="en-US" sz="1400" b="1" dirty="0">
                          <a:effectLst/>
                          <a:latin typeface="Calibri" panose="020F0502020204030204" pitchFamily="34" charset="0"/>
                          <a:ea typeface="Times New Roman" panose="02020603050405020304" pitchFamily="18" charset="0"/>
                          <a:cs typeface="Calibri" panose="020F0502020204030204" pitchFamily="34" charset="0"/>
                        </a:rPr>
                        <a:t>s</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i</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n</a:t>
                      </a:r>
                      <a:r>
                        <a:rPr lang="en-US" sz="1400" b="1" dirty="0">
                          <a:effectLst/>
                          <a:latin typeface="Calibri" panose="020F0502020204030204" pitchFamily="34" charset="0"/>
                          <a:ea typeface="Times New Roman" panose="02020603050405020304" pitchFamily="18" charset="0"/>
                          <a:cs typeface="Calibri" panose="020F0502020204030204" pitchFamily="34" charset="0"/>
                        </a:rPr>
                        <a:t>g G</a:t>
                      </a:r>
                      <a:r>
                        <a:rPr lang="en-US" sz="1400" b="1" spc="5" dirty="0">
                          <a:effectLst/>
                          <a:latin typeface="Calibri" panose="020F0502020204030204" pitchFamily="34" charset="0"/>
                          <a:ea typeface="Times New Roman" panose="02020603050405020304" pitchFamily="18" charset="0"/>
                          <a:cs typeface="Calibri" panose="020F0502020204030204" pitchFamily="34" charset="0"/>
                        </a:rPr>
                        <a:t>o</a:t>
                      </a:r>
                      <a:r>
                        <a:rPr lang="en-US" sz="1400" b="1" dirty="0">
                          <a:effectLst/>
                          <a:latin typeface="Calibri" panose="020F0502020204030204" pitchFamily="34" charset="0"/>
                          <a:ea typeface="Times New Roman" panose="02020603050405020304" pitchFamily="18" charset="0"/>
                          <a:cs typeface="Calibri" panose="020F0502020204030204" pitchFamily="34" charset="0"/>
                        </a:rPr>
                        <a:t>ogle Do</a:t>
                      </a:r>
                      <a:r>
                        <a:rPr lang="en-US" sz="1400" b="1" spc="-10" dirty="0">
                          <a:effectLst/>
                          <a:latin typeface="Calibri" panose="020F0502020204030204" pitchFamily="34" charset="0"/>
                          <a:ea typeface="Times New Roman" panose="02020603050405020304" pitchFamily="18" charset="0"/>
                          <a:cs typeface="Calibri" panose="020F0502020204030204" pitchFamily="34" charset="0"/>
                        </a:rPr>
                        <a:t>c</a:t>
                      </a:r>
                      <a:r>
                        <a:rPr lang="en-US" sz="1400" b="1" dirty="0">
                          <a:effectLst/>
                          <a:latin typeface="Calibri" panose="020F0502020204030204" pitchFamily="34" charset="0"/>
                          <a:ea typeface="Times New Roman" panose="02020603050405020304" pitchFamily="18" charset="0"/>
                          <a:cs typeface="Calibri" panose="020F0502020204030204" pitchFamily="34" charset="0"/>
                        </a:rPr>
                        <a:t>s</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marR="91440">
                        <a:lnSpc>
                          <a:spcPct val="99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Calibri" panose="020F0502020204030204" pitchFamily="34" charset="0"/>
                        </a:rPr>
                        <a:t>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cts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all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of</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th</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il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 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wi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su</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b</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it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as</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Calibri" panose="020F0502020204030204" pitchFamily="34" charset="0"/>
                        </a:rPr>
                        <a:t>art of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ir 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Calibri" panose="020F0502020204030204" pitchFamily="34" charset="0"/>
                        </a:rPr>
                        <a:t>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ns</a:t>
                      </a:r>
                      <a:r>
                        <a:rPr lang="en-US" sz="1800" dirty="0">
                          <a:effectLst/>
                          <a:latin typeface="Calibri" panose="020F0502020204030204" pitchFamily="34" charset="0"/>
                          <a:ea typeface="Times New Roman" panose="02020603050405020304" pitchFamily="18" charset="0"/>
                          <a:cs typeface="Calibri" panose="020F0502020204030204" pitchFamily="34" charset="0"/>
                        </a:rPr>
                        <a:t>e 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d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 clicks</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th</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h</a:t>
                      </a:r>
                      <a:r>
                        <a:rPr lang="en-US" sz="1800" dirty="0">
                          <a:effectLst/>
                          <a:latin typeface="Calibri" panose="020F0502020204030204" pitchFamily="34" charset="0"/>
                          <a:ea typeface="Times New Roman" panose="02020603050405020304" pitchFamily="18" charset="0"/>
                          <a:cs typeface="Calibri" panose="020F0502020204030204" pitchFamily="34" charset="0"/>
                        </a:rPr>
                        <a:t>are’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bu</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on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re</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th</a:t>
                      </a:r>
                      <a:r>
                        <a:rPr lang="en-US" sz="1800" dirty="0">
                          <a:effectLst/>
                          <a:latin typeface="Calibri" panose="020F0502020204030204" pitchFamily="34" charset="0"/>
                          <a:ea typeface="Times New Roman" panose="02020603050405020304" pitchFamily="18" charset="0"/>
                          <a:cs typeface="Calibri" panose="020F0502020204030204" pitchFamily="34" charset="0"/>
                        </a:rPr>
                        <a:t>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ub</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dirty="0">
                          <a:effectLst/>
                          <a:latin typeface="Calibri" panose="020F0502020204030204" pitchFamily="34" charset="0"/>
                          <a:ea typeface="Times New Roman" panose="02020603050405020304" pitchFamily="18" charset="0"/>
                          <a:cs typeface="Calibri" panose="020F0502020204030204" pitchFamily="34" charset="0"/>
                        </a:rPr>
                        <a:t>io</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em</a:t>
                      </a:r>
                      <a:r>
                        <a:rPr lang="en-US" sz="1800"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add</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oted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in 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h</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v</a:t>
                      </a:r>
                      <a:r>
                        <a:rPr lang="en-US" sz="1800" dirty="0">
                          <a:effectLst/>
                          <a:latin typeface="Calibri" panose="020F0502020204030204" pitchFamily="34" charset="0"/>
                          <a:ea typeface="Times New Roman" panose="02020603050405020304" pitchFamily="18" charset="0"/>
                          <a:cs typeface="Calibri" panose="020F0502020204030204" pitchFamily="34" charset="0"/>
                        </a:rPr>
                        <a:t>it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.g., </a:t>
                      </a:r>
                      <a:r>
                        <a:rPr lang="en-US"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wasacomplaince@gmail.com</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and </a:t>
                      </a:r>
                      <a:r>
                        <a:rPr lang="en-US" sz="1800" b="1" u="sng"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w</a:t>
                      </a:r>
                      <a:r>
                        <a:rPr lang="en-US"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asa</a:t>
                      </a:r>
                      <a:r>
                        <a:rPr lang="en-US" sz="1800" b="1" u="sng"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o</a:t>
                      </a:r>
                      <a:r>
                        <a:rPr lang="en-US" sz="1800" b="1" u="sng"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m</a:t>
                      </a:r>
                      <a:r>
                        <a:rPr lang="en-US" sz="1800" b="1" u="sng"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bud</a:t>
                      </a:r>
                      <a:r>
                        <a:rPr lang="en-US" sz="1800" b="1" u="sng"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sm</a:t>
                      </a:r>
                      <a:r>
                        <a:rPr lang="en-US"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a</a:t>
                      </a:r>
                      <a:r>
                        <a:rPr lang="en-US" sz="1800" b="1" u="sng"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n</a:t>
                      </a:r>
                      <a:r>
                        <a:rPr lang="en-US" sz="1800" b="1" u="sng" spc="1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a:t>
                      </a:r>
                      <a:r>
                        <a:rPr lang="en-US"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g</a:t>
                      </a:r>
                      <a:r>
                        <a:rPr lang="en-US" sz="1800" b="1" u="sng" spc="-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m</a:t>
                      </a:r>
                      <a:r>
                        <a:rPr lang="en-US"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ail</a:t>
                      </a:r>
                      <a:r>
                        <a:rPr lang="en-US" sz="1800" b="1" u="sng" spc="15"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a:t>
                      </a:r>
                      <a:r>
                        <a:rPr lang="en-US"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co</a:t>
                      </a:r>
                      <a:r>
                        <a:rPr lang="en-US" sz="1800" b="1" u="sng" spc="2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m</a:t>
                      </a:r>
                      <a:r>
                        <a:rPr lang="en-US" sz="1800" b="1"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p>
                      <a:pPr marL="144145"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Imp</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o</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rt</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an</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tl</a:t>
                      </a:r>
                      <a:r>
                        <a:rPr lang="en-US" sz="1800" spc="15" dirty="0" smtClean="0">
                          <a:effectLst/>
                          <a:latin typeface="Calibri" panose="020F0502020204030204" pitchFamily="34" charset="0"/>
                          <a:ea typeface="Times New Roman" panose="02020603050405020304" pitchFamily="18" charset="0"/>
                          <a:cs typeface="Calibri" panose="020F0502020204030204" pitchFamily="34" charset="0"/>
                        </a:rPr>
                        <a:t>y</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h</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ve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nd</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or</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m</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u</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s</a:t>
                      </a:r>
                      <a:r>
                        <a:rPr lang="en-US" sz="1800" spc="15" dirty="0" smtClean="0">
                          <a:effectLst/>
                          <a:latin typeface="Calibri" panose="020F0502020204030204" pitchFamily="34" charset="0"/>
                          <a:ea typeface="Times New Roman" panose="02020603050405020304" pitchFamily="18" charset="0"/>
                          <a:cs typeface="Calibri" panose="020F0502020204030204" pitchFamily="34" charset="0"/>
                        </a:rPr>
                        <a:t>t</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t>
                      </a:r>
                    </a:p>
                    <a:p>
                      <a:pPr marL="0" marR="0">
                        <a:lnSpc>
                          <a:spcPts val="1400"/>
                        </a:lnSpc>
                        <a:spcBef>
                          <a:spcPts val="5"/>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 </a:t>
                      </a:r>
                    </a:p>
                    <a:p>
                      <a:pPr marL="144145" marR="131445">
                        <a:lnSpc>
                          <a:spcPct val="115000"/>
                        </a:lnSpc>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1.</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se</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ct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a</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ll</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o</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f</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th</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f</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il</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y w</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s</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h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t</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o i</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clu</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d</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e in</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the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ir r</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es</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p</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o</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ns</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e;</a:t>
                      </a:r>
                    </a:p>
                    <a:p>
                      <a:pPr marL="144145" marR="0">
                        <a:lnSpc>
                          <a:spcPts val="1210"/>
                        </a:lnSpc>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2.</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ck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b</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oth</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d a c</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op</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y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t</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o</a:t>
                      </a:r>
                    </a:p>
                    <a:p>
                      <a:pPr marL="144145" marR="0">
                        <a:lnSpc>
                          <a:spcPct val="115000"/>
                        </a:lnSpc>
                        <a:spcBef>
                          <a:spcPts val="5"/>
                        </a:spcBef>
                        <a:spcAft>
                          <a:spcPts val="0"/>
                        </a:spcAft>
                      </a:pP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y</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se</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l</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f’</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d</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d 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m</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ail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otif</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i</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ca</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t</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ion</a:t>
                      </a:r>
                    </a:p>
                    <a:p>
                      <a:pPr marL="144145" marR="0">
                        <a:lnSpc>
                          <a:spcPct val="115000"/>
                        </a:lnSpc>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c</a:t>
                      </a:r>
                      <a:r>
                        <a:rPr lang="en-US" sz="1800" spc="15" dirty="0" smtClean="0">
                          <a:effectLst/>
                          <a:latin typeface="Calibri" panose="020F0502020204030204" pitchFamily="34" charset="0"/>
                          <a:ea typeface="Times New Roman" panose="02020603050405020304" pitchFamily="18" charset="0"/>
                          <a:cs typeface="Calibri" panose="020F0502020204030204" pitchFamily="34" charset="0"/>
                        </a:rPr>
                        <a:t>o</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nd</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d)</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t>
                      </a:r>
                    </a:p>
                    <a:p>
                      <a:pPr marL="144145" marR="0">
                        <a:lnSpc>
                          <a:spcPts val="1210"/>
                        </a:lnSpc>
                        <a:spcBef>
                          <a:spcPts val="0"/>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3.</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h</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are</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th</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fi</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s</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so</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h</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th</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e</a:t>
                      </a:r>
                    </a:p>
                    <a:p>
                      <a:pPr marL="144145" marR="52070">
                        <a:lnSpc>
                          <a:spcPct val="115000"/>
                        </a:lnSpc>
                        <a:spcBef>
                          <a:spcPts val="0"/>
                        </a:spcBef>
                        <a:spcAft>
                          <a:spcPts val="0"/>
                        </a:spcAft>
                      </a:pP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otif</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i</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ca</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t</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ion 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m</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ail </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i</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i="1" spc="-5" dirty="0" smtClean="0">
                          <a:effectLst/>
                          <a:latin typeface="Calibri" panose="020F0502020204030204" pitchFamily="34" charset="0"/>
                          <a:ea typeface="Times New Roman" panose="02020603050405020304" pitchFamily="18" charset="0"/>
                          <a:cs typeface="Calibri" panose="020F0502020204030204" pitchFamily="34" charset="0"/>
                        </a:rPr>
                        <a:t>r</a:t>
                      </a:r>
                      <a:r>
                        <a:rPr lang="en-US" sz="1800" i="1" spc="5" dirty="0" smtClean="0">
                          <a:effectLst/>
                          <a:latin typeface="Calibri" panose="020F0502020204030204" pitchFamily="34" charset="0"/>
                          <a:ea typeface="Times New Roman" panose="02020603050405020304" pitchFamily="18" charset="0"/>
                          <a:cs typeface="Calibri" panose="020F0502020204030204" pitchFamily="34" charset="0"/>
                        </a:rPr>
                        <a:t>ece</a:t>
                      </a:r>
                      <a:r>
                        <a:rPr lang="en-US" sz="1800" i="1" dirty="0" smtClean="0">
                          <a:effectLst/>
                          <a:latin typeface="Calibri" panose="020F0502020204030204" pitchFamily="34" charset="0"/>
                          <a:ea typeface="Times New Roman" panose="02020603050405020304" pitchFamily="18" charset="0"/>
                          <a:cs typeface="Calibri" panose="020F0502020204030204" pitchFamily="34" charset="0"/>
                        </a:rPr>
                        <a:t>ived</a:t>
                      </a:r>
                      <a:r>
                        <a:rPr lang="en-US" sz="1800" i="1"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p</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rior to t</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h</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d</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d</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line.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(It</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g</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rally t</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a</a:t>
                      </a:r>
                      <a:r>
                        <a:rPr lang="en-US" sz="1800" spc="15" dirty="0" smtClean="0">
                          <a:effectLst/>
                          <a:latin typeface="Calibri" panose="020F0502020204030204" pitchFamily="34" charset="0"/>
                          <a:ea typeface="Times New Roman" panose="02020603050405020304" pitchFamily="18" charset="0"/>
                          <a:cs typeface="Calibri" panose="020F0502020204030204" pitchFamily="34" charset="0"/>
                        </a:rPr>
                        <a:t>k</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s</a:t>
                      </a:r>
                    </a:p>
                    <a:p>
                      <a:pPr marL="144145" marR="332740">
                        <a:lnSpc>
                          <a:spcPct val="99000"/>
                        </a:lnSpc>
                        <a:spcBef>
                          <a:spcPts val="5"/>
                        </a:spcBef>
                        <a:spcAft>
                          <a:spcPts val="0"/>
                        </a:spcAft>
                      </a:pP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o</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ly s</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co</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nd</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s</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for</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an</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m</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ail to</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b</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e r</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ve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d</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af</a:t>
                      </a:r>
                      <a:r>
                        <a:rPr lang="en-US" sz="1800" spc="15" dirty="0" smtClean="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p</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ss</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n</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g</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h</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a:t>
                      </a:r>
                      <a:r>
                        <a:rPr lang="en-US" sz="1800" spc="15" dirty="0" smtClean="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smtClean="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smtClean="0">
                          <a:effectLst/>
                          <a:latin typeface="Calibri" panose="020F0502020204030204" pitchFamily="34" charset="0"/>
                          <a:ea typeface="Times New Roman" panose="02020603050405020304" pitchFamily="18" charset="0"/>
                          <a:cs typeface="Calibri" panose="020F0502020204030204" pitchFamily="34" charset="0"/>
                        </a:rPr>
                        <a:t>.</a:t>
                      </a:r>
                      <a:r>
                        <a:rPr lang="en-US" sz="1800" dirty="0" smtClean="0">
                          <a:effectLst/>
                          <a:latin typeface="Calibri" panose="020F0502020204030204" pitchFamily="34" charset="0"/>
                          <a:ea typeface="Times New Roman" panose="02020603050405020304" pitchFamily="18" charset="0"/>
                          <a:cs typeface="Calibri" panose="020F0502020204030204" pitchFamily="34" charset="0"/>
                        </a:rPr>
                        <a:t>)</a:t>
                      </a:r>
                    </a:p>
                    <a:p>
                      <a:pPr marL="0" marR="0">
                        <a:lnSpc>
                          <a:spcPts val="1300"/>
                        </a:lnSpc>
                        <a:spcBef>
                          <a:spcPts val="95"/>
                        </a:spcBef>
                        <a:spcAft>
                          <a:spcPts val="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4" cstate="print"/>
          <a:stretch>
            <a:fillRect/>
          </a:stretch>
        </p:blipFill>
        <p:spPr>
          <a:xfrm>
            <a:off x="527050" y="1905000"/>
            <a:ext cx="5060950" cy="4572000"/>
          </a:xfrm>
          <a:prstGeom prst="rect">
            <a:avLst/>
          </a:prstGeom>
        </p:spPr>
      </p:pic>
      <p:sp>
        <p:nvSpPr>
          <p:cNvPr id="7" name="Rectangle 1"/>
          <p:cNvSpPr>
            <a:spLocks noGrp="1" noChangeArrowheads="1"/>
          </p:cNvSpPr>
          <p:nvPr>
            <p:ph type="title"/>
          </p:nvPr>
        </p:nvSpPr>
        <p:spPr>
          <a:xfrm>
            <a:off x="457200" y="0"/>
            <a:ext cx="8229600" cy="914400"/>
          </a:xfrm>
        </p:spPr>
        <p:txBody>
          <a:bodyPr lIns="0" tIns="0" rIns="0" bIns="0">
            <a:normAutofit/>
          </a:bodyPr>
          <a:lstStyle/>
          <a:p>
            <a:pPr algn="ctr">
              <a:lnSpc>
                <a:spcPct val="95000"/>
              </a:lnSpc>
            </a:pPr>
            <a:r>
              <a:rPr lang="en-US" sz="4900" dirty="0" smtClean="0">
                <a:solidFill>
                  <a:srgbClr val="000000"/>
                </a:solidFill>
                <a:latin typeface="Arial" pitchFamily="34" charset="0"/>
              </a:rPr>
              <a:t>Submission Process</a:t>
            </a:r>
            <a:endParaRPr lang="en-US" sz="4900" dirty="0">
              <a:solidFill>
                <a:srgbClr val="000000"/>
              </a:solidFill>
              <a:latin typeface="Arial" pitchFamily="34" charset="0"/>
            </a:endParaRPr>
          </a:p>
        </p:txBody>
      </p:sp>
    </p:spTree>
    <p:extLst>
      <p:ext uri="{BB962C8B-B14F-4D97-AF65-F5344CB8AC3E}">
        <p14:creationId xmlns:p14="http://schemas.microsoft.com/office/powerpoint/2010/main" xmlns="" val="101507669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12</a:t>
            </a:fld>
            <a:endParaRPr lang="en-US" dirty="0">
              <a:solidFill>
                <a:prstClr val="black"/>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7498" y="1600200"/>
            <a:ext cx="712900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stretch>
            <a:fillRect/>
          </a:stretch>
        </p:blipFill>
        <p:spPr>
          <a:xfrm>
            <a:off x="990600" y="2209800"/>
            <a:ext cx="4427621" cy="3962400"/>
          </a:xfrm>
          <a:prstGeom prst="rect">
            <a:avLst/>
          </a:prstGeom>
        </p:spPr>
      </p:pic>
      <p:sp>
        <p:nvSpPr>
          <p:cNvPr id="7" name="Rectangle 1"/>
          <p:cNvSpPr>
            <a:spLocks noGrp="1" noChangeArrowheads="1"/>
          </p:cNvSpPr>
          <p:nvPr>
            <p:ph type="title"/>
          </p:nvPr>
        </p:nvSpPr>
        <p:spPr/>
        <p:txBody>
          <a:bodyPr lIns="0" tIns="0" rIns="0" bIns="0">
            <a:normAutofit/>
          </a:bodyPr>
          <a:lstStyle/>
          <a:p>
            <a:pPr algn="ctr">
              <a:lnSpc>
                <a:spcPct val="95000"/>
              </a:lnSpc>
            </a:pPr>
            <a:r>
              <a:rPr lang="en-US" sz="4900" dirty="0" smtClean="0">
                <a:solidFill>
                  <a:srgbClr val="000000"/>
                </a:solidFill>
                <a:latin typeface="Arial" pitchFamily="34" charset="0"/>
              </a:rPr>
              <a:t>Submission Process</a:t>
            </a:r>
            <a:endParaRPr lang="en-US" sz="4900" dirty="0">
              <a:solidFill>
                <a:srgbClr val="000000"/>
              </a:solidFill>
              <a:latin typeface="Arial" pitchFamily="34" charset="0"/>
            </a:endParaRPr>
          </a:p>
        </p:txBody>
      </p:sp>
    </p:spTree>
    <p:extLst>
      <p:ext uri="{BB962C8B-B14F-4D97-AF65-F5344CB8AC3E}">
        <p14:creationId xmlns:p14="http://schemas.microsoft.com/office/powerpoint/2010/main" xmlns="" val="317362605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13</a:t>
            </a:fld>
            <a:endParaRPr lang="en-US" dirty="0">
              <a:solidFill>
                <a:prstClr val="black"/>
              </a:solidFill>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xmlns="" val="3718932063"/>
              </p:ext>
            </p:extLst>
          </p:nvPr>
        </p:nvGraphicFramePr>
        <p:xfrm>
          <a:off x="457200" y="1066800"/>
          <a:ext cx="8229600" cy="5473700"/>
        </p:xfrm>
        <a:graphic>
          <a:graphicData uri="http://schemas.openxmlformats.org/presentationml/2006/ole">
            <p:oleObj spid="_x0000_s3084" name="Document" r:id="rId3" imgW="6668891" imgH="4745668" progId="Word.Document.12">
              <p:embed/>
            </p:oleObj>
          </a:graphicData>
        </a:graphic>
      </p:graphicFrame>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1" y="1295400"/>
            <a:ext cx="5105399" cy="2973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 y="4724400"/>
            <a:ext cx="5018087" cy="181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1"/>
          <p:cNvSpPr>
            <a:spLocks noGrp="1" noChangeArrowheads="1"/>
          </p:cNvSpPr>
          <p:nvPr>
            <p:ph type="title"/>
          </p:nvPr>
        </p:nvSpPr>
        <p:spPr>
          <a:xfrm>
            <a:off x="457200" y="0"/>
            <a:ext cx="8229600" cy="914400"/>
          </a:xfrm>
        </p:spPr>
        <p:txBody>
          <a:bodyPr lIns="0" tIns="0" rIns="0" bIns="0">
            <a:normAutofit/>
          </a:bodyPr>
          <a:lstStyle/>
          <a:p>
            <a:pPr algn="ctr">
              <a:lnSpc>
                <a:spcPct val="95000"/>
              </a:lnSpc>
            </a:pPr>
            <a:r>
              <a:rPr lang="en-US" sz="4900" dirty="0" smtClean="0">
                <a:solidFill>
                  <a:srgbClr val="000000"/>
                </a:solidFill>
                <a:latin typeface="Arial" pitchFamily="34" charset="0"/>
              </a:rPr>
              <a:t>Submission Process</a:t>
            </a:r>
            <a:endParaRPr lang="en-US" sz="4900" dirty="0">
              <a:solidFill>
                <a:srgbClr val="000000"/>
              </a:solidFill>
              <a:latin typeface="Arial" pitchFamily="34" charset="0"/>
            </a:endParaRPr>
          </a:p>
        </p:txBody>
      </p:sp>
    </p:spTree>
    <p:extLst>
      <p:ext uri="{BB962C8B-B14F-4D97-AF65-F5344CB8AC3E}">
        <p14:creationId xmlns:p14="http://schemas.microsoft.com/office/powerpoint/2010/main" xmlns="" val="126634117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14</a:t>
            </a:fld>
            <a:endParaRPr lang="en-US" dirty="0">
              <a:solidFill>
                <a:prstClr val="black"/>
              </a:solidFill>
            </a:endParaRPr>
          </a:p>
        </p:txBody>
      </p:sp>
      <p:sp>
        <p:nvSpPr>
          <p:cNvPr id="5" name="Rectangle 1"/>
          <p:cNvSpPr>
            <a:spLocks noGrp="1" noChangeArrowheads="1"/>
          </p:cNvSpPr>
          <p:nvPr>
            <p:ph type="title"/>
          </p:nvPr>
        </p:nvSpPr>
        <p:spPr>
          <a:xfrm>
            <a:off x="457200" y="274638"/>
            <a:ext cx="8229600" cy="639762"/>
          </a:xfrm>
        </p:spPr>
        <p:txBody>
          <a:bodyPr lIns="0" tIns="0" rIns="0" bIns="0" anchor="t">
            <a:normAutofit/>
          </a:bodyPr>
          <a:lstStyle/>
          <a:p>
            <a:pPr algn="ctr">
              <a:lnSpc>
                <a:spcPct val="95000"/>
              </a:lnSpc>
            </a:pPr>
            <a:r>
              <a:rPr lang="en-US" sz="4300" dirty="0" smtClean="0">
                <a:solidFill>
                  <a:srgbClr val="000000"/>
                </a:solidFill>
                <a:latin typeface="Arial" pitchFamily="34" charset="0"/>
              </a:rPr>
              <a:t>Closing of Bids and Evaluation</a:t>
            </a:r>
            <a:endParaRPr lang="en-US" sz="4300" dirty="0">
              <a:solidFill>
                <a:srgbClr val="000000"/>
              </a:solidFill>
              <a:latin typeface="Arial" pitchFamily="34" charset="0"/>
            </a:endParaRPr>
          </a:p>
        </p:txBody>
      </p:sp>
      <p:sp>
        <p:nvSpPr>
          <p:cNvPr id="6" name="Rectangle 2"/>
          <p:cNvSpPr>
            <a:spLocks noGrp="1" noChangeArrowheads="1"/>
          </p:cNvSpPr>
          <p:nvPr>
            <p:ph idx="1"/>
          </p:nvPr>
        </p:nvSpPr>
        <p:spPr>
          <a:xfrm>
            <a:off x="457200" y="914400"/>
            <a:ext cx="8229600" cy="5943600"/>
          </a:xfrm>
        </p:spPr>
        <p:txBody>
          <a:bodyPr lIns="0" tIns="0" rIns="0" bIns="0">
            <a:noAutofit/>
          </a:bodyPr>
          <a:lstStyle/>
          <a:p>
            <a:pPr marL="457200" lvl="1" indent="-342900" fontAlgn="base">
              <a:lnSpc>
                <a:spcPct val="95000"/>
              </a:lnSpc>
              <a:spcBef>
                <a:spcPct val="0"/>
              </a:spcBef>
              <a:spcAft>
                <a:spcPct val="0"/>
              </a:spcAft>
              <a:buClr>
                <a:srgbClr val="000000"/>
              </a:buClr>
              <a:buSzPct val="100000"/>
              <a:buFontTx/>
              <a:buChar char="•"/>
            </a:pPr>
            <a:r>
              <a:rPr lang="en-US" sz="2400" dirty="0" smtClean="0">
                <a:solidFill>
                  <a:srgbClr val="000000"/>
                </a:solidFill>
                <a:latin typeface="Arial" pitchFamily="34" charset="0"/>
              </a:rPr>
              <a:t>Respondents have 72-hours to submit any Compliance documents that were omitted. ( </a:t>
            </a:r>
            <a:r>
              <a:rPr lang="en-US" sz="2000" dirty="0" smtClean="0">
                <a:solidFill>
                  <a:srgbClr val="000000"/>
                </a:solidFill>
                <a:latin typeface="Arial" pitchFamily="34" charset="0"/>
              </a:rPr>
              <a:t>Vat, Income Tax, Financial</a:t>
            </a:r>
          </a:p>
          <a:p>
            <a:pPr marL="457200" lvl="1" indent="-342900" fontAlgn="base">
              <a:lnSpc>
                <a:spcPct val="95000"/>
              </a:lnSpc>
              <a:spcBef>
                <a:spcPct val="0"/>
              </a:spcBef>
              <a:spcAft>
                <a:spcPct val="0"/>
              </a:spcAft>
              <a:buClr>
                <a:srgbClr val="000000"/>
              </a:buClr>
              <a:buSzPct val="100000"/>
              <a:buFontTx/>
              <a:buChar char="•"/>
            </a:pPr>
            <a:endParaRPr lang="en-US" sz="2400" dirty="0" smtClean="0">
              <a:solidFill>
                <a:srgbClr val="000000"/>
              </a:solidFill>
              <a:latin typeface="Arial" pitchFamily="34" charset="0"/>
            </a:endParaRPr>
          </a:p>
          <a:p>
            <a:pPr marL="457200" lvl="1" indent="-342900" fontAlgn="base">
              <a:lnSpc>
                <a:spcPct val="95000"/>
              </a:lnSpc>
              <a:spcBef>
                <a:spcPct val="0"/>
              </a:spcBef>
              <a:spcAft>
                <a:spcPct val="0"/>
              </a:spcAft>
              <a:buClr>
                <a:srgbClr val="000000"/>
              </a:buClr>
              <a:buSzPct val="100000"/>
              <a:buFontTx/>
              <a:buChar char="•"/>
            </a:pPr>
            <a:r>
              <a:rPr lang="en-US" sz="2400" dirty="0" smtClean="0">
                <a:solidFill>
                  <a:srgbClr val="000000"/>
                </a:solidFill>
                <a:latin typeface="Arial" pitchFamily="34" charset="0"/>
              </a:rPr>
              <a:t>All bidders are notified via the website of all bid prices submitted after the 72 hour period.</a:t>
            </a:r>
          </a:p>
          <a:p>
            <a:pPr marL="457200" lvl="1" indent="-342900" fontAlgn="base">
              <a:lnSpc>
                <a:spcPct val="95000"/>
              </a:lnSpc>
              <a:spcBef>
                <a:spcPct val="0"/>
              </a:spcBef>
              <a:spcAft>
                <a:spcPct val="0"/>
              </a:spcAft>
              <a:buClr>
                <a:srgbClr val="000000"/>
              </a:buClr>
              <a:buSzPct val="100000"/>
              <a:buFontTx/>
              <a:buChar char="•"/>
            </a:pPr>
            <a:endParaRPr lang="en-US" sz="2400" dirty="0" smtClean="0">
              <a:solidFill>
                <a:srgbClr val="000000"/>
              </a:solidFill>
              <a:latin typeface="Arial" pitchFamily="34" charset="0"/>
            </a:endParaRPr>
          </a:p>
          <a:p>
            <a:pPr marL="457200" lvl="1" indent="-342900" fontAlgn="base">
              <a:lnSpc>
                <a:spcPct val="95000"/>
              </a:lnSpc>
              <a:spcBef>
                <a:spcPct val="0"/>
              </a:spcBef>
              <a:spcAft>
                <a:spcPct val="0"/>
              </a:spcAft>
              <a:buClr>
                <a:srgbClr val="000000"/>
              </a:buClr>
              <a:buSzPct val="100000"/>
              <a:buFontTx/>
              <a:buChar char="•"/>
            </a:pPr>
            <a:r>
              <a:rPr lang="en-US" sz="2400" dirty="0" smtClean="0">
                <a:solidFill>
                  <a:srgbClr val="000000"/>
                </a:solidFill>
                <a:latin typeface="Arial" pitchFamily="34" charset="0"/>
              </a:rPr>
              <a:t>A cross functional Evaluation Team comprising representatives from </a:t>
            </a:r>
            <a:r>
              <a:rPr lang="en-US" sz="2400" dirty="0">
                <a:solidFill>
                  <a:srgbClr val="000000"/>
                </a:solidFill>
                <a:latin typeface="Arial" pitchFamily="34" charset="0"/>
              </a:rPr>
              <a:t>P</a:t>
            </a:r>
            <a:r>
              <a:rPr lang="en-US" sz="2400" dirty="0" smtClean="0">
                <a:solidFill>
                  <a:srgbClr val="000000"/>
                </a:solidFill>
                <a:latin typeface="Arial" pitchFamily="34" charset="0"/>
              </a:rPr>
              <a:t>rocurement, User Department, Legal and Finance along with an independent Chairman. </a:t>
            </a:r>
          </a:p>
          <a:p>
            <a:pPr marL="114300" lvl="1" indent="0" fontAlgn="base">
              <a:lnSpc>
                <a:spcPct val="95000"/>
              </a:lnSpc>
              <a:spcBef>
                <a:spcPct val="0"/>
              </a:spcBef>
              <a:spcAft>
                <a:spcPct val="0"/>
              </a:spcAft>
              <a:buClr>
                <a:srgbClr val="000000"/>
              </a:buClr>
              <a:buSzPct val="100000"/>
              <a:buNone/>
            </a:pPr>
            <a:endParaRPr lang="en-US" sz="2400" dirty="0" smtClean="0">
              <a:solidFill>
                <a:srgbClr val="000000"/>
              </a:solidFill>
              <a:latin typeface="Arial" pitchFamily="34" charset="0"/>
            </a:endParaRPr>
          </a:p>
          <a:p>
            <a:pPr marL="457200" lvl="1" indent="-342900" fontAlgn="base">
              <a:lnSpc>
                <a:spcPct val="95000"/>
              </a:lnSpc>
              <a:spcBef>
                <a:spcPct val="0"/>
              </a:spcBef>
              <a:spcAft>
                <a:spcPct val="0"/>
              </a:spcAft>
              <a:buClr>
                <a:srgbClr val="000000"/>
              </a:buClr>
              <a:buSzPct val="100000"/>
              <a:buFontTx/>
              <a:buChar char="•"/>
            </a:pPr>
            <a:r>
              <a:rPr lang="en-US" sz="2400" dirty="0" smtClean="0">
                <a:solidFill>
                  <a:srgbClr val="000000"/>
                </a:solidFill>
                <a:latin typeface="Arial" pitchFamily="34" charset="0"/>
              </a:rPr>
              <a:t> Electronic bid submissions are evaluated </a:t>
            </a:r>
          </a:p>
          <a:p>
            <a:pPr marL="114300" lvl="1" indent="0" fontAlgn="base">
              <a:lnSpc>
                <a:spcPct val="95000"/>
              </a:lnSpc>
              <a:spcBef>
                <a:spcPct val="0"/>
              </a:spcBef>
              <a:spcAft>
                <a:spcPct val="0"/>
              </a:spcAft>
              <a:buClr>
                <a:srgbClr val="000000"/>
              </a:buClr>
              <a:buSzPct val="100000"/>
              <a:buNone/>
            </a:pPr>
            <a:endParaRPr lang="en-US" sz="2400" dirty="0" smtClean="0">
              <a:solidFill>
                <a:srgbClr val="000000"/>
              </a:solidFill>
              <a:latin typeface="Arial" pitchFamily="34" charset="0"/>
            </a:endParaRPr>
          </a:p>
          <a:p>
            <a:pPr marL="457200" lvl="1" indent="-342900" fontAlgn="base">
              <a:lnSpc>
                <a:spcPct val="95000"/>
              </a:lnSpc>
              <a:spcBef>
                <a:spcPct val="0"/>
              </a:spcBef>
              <a:spcAft>
                <a:spcPct val="0"/>
              </a:spcAft>
              <a:buClr>
                <a:srgbClr val="000000"/>
              </a:buClr>
              <a:buSzPct val="100000"/>
              <a:buFontTx/>
              <a:buChar char="•"/>
            </a:pPr>
            <a:r>
              <a:rPr lang="en-US" sz="2400" dirty="0" smtClean="0">
                <a:solidFill>
                  <a:srgbClr val="000000"/>
                </a:solidFill>
                <a:latin typeface="Arial" pitchFamily="34" charset="0"/>
              </a:rPr>
              <a:t>Recommendations are submitted, to the same body that approved invitations, for approval to award a contract(s). </a:t>
            </a:r>
          </a:p>
          <a:p>
            <a:pPr marL="457200" lvl="1" indent="-342900" fontAlgn="base">
              <a:lnSpc>
                <a:spcPct val="95000"/>
              </a:lnSpc>
              <a:spcBef>
                <a:spcPct val="0"/>
              </a:spcBef>
              <a:spcAft>
                <a:spcPct val="0"/>
              </a:spcAft>
              <a:buClr>
                <a:srgbClr val="000000"/>
              </a:buClr>
              <a:buSzPct val="100000"/>
              <a:buFontTx/>
              <a:buChar char="•"/>
            </a:pPr>
            <a:endParaRPr lang="en-US" sz="2400" dirty="0" smtClean="0">
              <a:solidFill>
                <a:srgbClr val="000000"/>
              </a:solidFill>
              <a:latin typeface="Arial" pitchFamily="34" charset="0"/>
            </a:endParaRPr>
          </a:p>
          <a:p>
            <a:pPr marL="457200" lvl="1" indent="-342900" fontAlgn="base">
              <a:lnSpc>
                <a:spcPct val="95000"/>
              </a:lnSpc>
              <a:spcBef>
                <a:spcPct val="0"/>
              </a:spcBef>
              <a:spcAft>
                <a:spcPct val="0"/>
              </a:spcAft>
              <a:buClr>
                <a:srgbClr val="000000"/>
              </a:buClr>
              <a:buSzPct val="100000"/>
              <a:buFontTx/>
              <a:buChar char="•"/>
            </a:pPr>
            <a:r>
              <a:rPr lang="en-US" sz="2400" dirty="0" smtClean="0">
                <a:solidFill>
                  <a:srgbClr val="000000"/>
                </a:solidFill>
                <a:latin typeface="Arial" pitchFamily="34" charset="0"/>
              </a:rPr>
              <a:t>Approval to award is communicated</a:t>
            </a:r>
            <a:endParaRPr lang="en-US" sz="2400" dirty="0">
              <a:solidFill>
                <a:srgbClr val="000000"/>
              </a:solidFill>
              <a:latin typeface="Arial" pitchFamily="34" charset="0"/>
            </a:endParaRPr>
          </a:p>
        </p:txBody>
      </p:sp>
    </p:spTree>
    <p:extLst>
      <p:ext uri="{BB962C8B-B14F-4D97-AF65-F5344CB8AC3E}">
        <p14:creationId xmlns:p14="http://schemas.microsoft.com/office/powerpoint/2010/main" xmlns="" val="266217493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15</a:t>
            </a:fld>
            <a:endParaRPr lang="en-US" dirty="0">
              <a:solidFill>
                <a:prstClr val="black"/>
              </a:solidFill>
            </a:endParaRPr>
          </a:p>
        </p:txBody>
      </p:sp>
      <p:sp>
        <p:nvSpPr>
          <p:cNvPr id="5" name="Rectangle 1"/>
          <p:cNvSpPr>
            <a:spLocks noGrp="1" noChangeArrowheads="1"/>
          </p:cNvSpPr>
          <p:nvPr>
            <p:ph type="title"/>
          </p:nvPr>
        </p:nvSpPr>
        <p:spPr>
          <a:xfrm>
            <a:off x="457200" y="0"/>
            <a:ext cx="8229600" cy="838200"/>
          </a:xfrm>
        </p:spPr>
        <p:txBody>
          <a:bodyPr lIns="0" tIns="0" rIns="0" bIns="0" anchor="t">
            <a:normAutofit/>
          </a:bodyPr>
          <a:lstStyle/>
          <a:p>
            <a:pPr algn="ctr">
              <a:lnSpc>
                <a:spcPct val="95000"/>
              </a:lnSpc>
            </a:pPr>
            <a:r>
              <a:rPr lang="en-US" sz="4300" dirty="0" smtClean="0">
                <a:solidFill>
                  <a:srgbClr val="000000"/>
                </a:solidFill>
                <a:latin typeface="Arial" pitchFamily="34" charset="0"/>
              </a:rPr>
              <a:t>Award and Agreement</a:t>
            </a:r>
            <a:endParaRPr lang="en-US" sz="4300" dirty="0">
              <a:solidFill>
                <a:srgbClr val="000000"/>
              </a:solidFill>
              <a:latin typeface="Arial" pitchFamily="34" charset="0"/>
            </a:endParaRPr>
          </a:p>
        </p:txBody>
      </p:sp>
      <p:sp>
        <p:nvSpPr>
          <p:cNvPr id="6" name="Rectangle 2"/>
          <p:cNvSpPr>
            <a:spLocks noGrp="1" noChangeArrowheads="1"/>
          </p:cNvSpPr>
          <p:nvPr>
            <p:ph idx="1"/>
          </p:nvPr>
        </p:nvSpPr>
        <p:spPr/>
        <p:txBody>
          <a:bodyPr lIns="0" tIns="0" rIns="0" bIns="0">
            <a:noAutofit/>
          </a:bodyPr>
          <a:lstStyle/>
          <a:p>
            <a:pPr lvl="2">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 </a:t>
            </a:r>
            <a:r>
              <a:rPr lang="en-US" sz="2800" dirty="0" smtClean="0">
                <a:solidFill>
                  <a:schemeClr val="tx1"/>
                </a:solidFill>
                <a:latin typeface="Calibri" panose="020F0502020204030204" pitchFamily="34" charset="0"/>
                <a:cs typeface="Calibri" panose="020F0502020204030204" pitchFamily="34" charset="0"/>
              </a:rPr>
              <a:t>Letter (s) Of Award</a:t>
            </a:r>
          </a:p>
          <a:p>
            <a:pPr lvl="2">
              <a:buFont typeface="Wingdings" panose="05000000000000000000" pitchFamily="2" charset="2"/>
              <a:buChar char="Ø"/>
            </a:pPr>
            <a:endParaRPr lang="en-US" sz="2800" dirty="0" smtClean="0">
              <a:solidFill>
                <a:schemeClr val="tx1"/>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800" dirty="0" smtClean="0">
                <a:solidFill>
                  <a:schemeClr val="tx1"/>
                </a:solidFill>
                <a:latin typeface="Calibri" panose="020F0502020204030204" pitchFamily="34" charset="0"/>
                <a:cs typeface="Calibri" panose="020F0502020204030204" pitchFamily="34" charset="0"/>
              </a:rPr>
              <a:t>Performance Security</a:t>
            </a:r>
          </a:p>
          <a:p>
            <a:pPr lvl="2">
              <a:buFont typeface="Wingdings" panose="05000000000000000000" pitchFamily="2" charset="2"/>
              <a:buChar char="Ø"/>
            </a:pPr>
            <a:endParaRPr lang="en-US" sz="2800" dirty="0" smtClean="0">
              <a:solidFill>
                <a:schemeClr val="tx1"/>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800" dirty="0" smtClean="0">
                <a:solidFill>
                  <a:schemeClr val="tx1"/>
                </a:solidFill>
                <a:latin typeface="Calibri" panose="020F0502020204030204" pitchFamily="34" charset="0"/>
                <a:cs typeface="Calibri" panose="020F0502020204030204" pitchFamily="34" charset="0"/>
              </a:rPr>
              <a:t>Contract Agreement</a:t>
            </a:r>
          </a:p>
          <a:p>
            <a:pPr marL="1015990" lvl="2" indent="0">
              <a:buNone/>
            </a:pPr>
            <a:endParaRPr lang="en-US" sz="2800" dirty="0" smtClean="0">
              <a:solidFill>
                <a:schemeClr val="tx1"/>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800" dirty="0" smtClean="0">
                <a:solidFill>
                  <a:schemeClr val="tx1"/>
                </a:solidFill>
                <a:latin typeface="Calibri" panose="020F0502020204030204" pitchFamily="34" charset="0"/>
                <a:cs typeface="Calibri" panose="020F0502020204030204" pitchFamily="34" charset="0"/>
              </a:rPr>
              <a:t>Purchase Order</a:t>
            </a:r>
          </a:p>
          <a:p>
            <a:pPr lvl="0">
              <a:buFont typeface="Wingdings" panose="05000000000000000000" pitchFamily="2" charset="2"/>
              <a:buChar char="Ø"/>
            </a:pPr>
            <a:endParaRPr lang="en-US" dirty="0" smtClean="0">
              <a:solidFill>
                <a:schemeClr val="tx1"/>
              </a:solidFill>
              <a:latin typeface="Calibri" panose="020F0502020204030204" pitchFamily="34" charset="0"/>
              <a:cs typeface="Calibri" panose="020F0502020204030204" pitchFamily="34" charset="0"/>
            </a:endParaRPr>
          </a:p>
          <a:p>
            <a:pPr lvl="0">
              <a:buFont typeface="Arial" pitchFamily="34" charset="0"/>
              <a:buChar char="•"/>
            </a:pPr>
            <a:endParaRPr lang="en-US" dirty="0" smtClean="0">
              <a:solidFill>
                <a:schemeClr val="tx1"/>
              </a:solidFill>
              <a:latin typeface="Calibri" panose="020F0502020204030204" pitchFamily="34" charset="0"/>
              <a:cs typeface="Calibri" panose="020F0502020204030204" pitchFamily="34" charset="0"/>
            </a:endParaRPr>
          </a:p>
          <a:p>
            <a:pPr lvl="0">
              <a:buFont typeface="Arial" pitchFamily="34" charset="0"/>
              <a:buChar char="•"/>
            </a:pPr>
            <a:endParaRPr lang="en-US" sz="800" dirty="0">
              <a:solidFill>
                <a:schemeClr val="tx1"/>
              </a:solidFill>
              <a:latin typeface="Calibri" panose="020F0502020204030204" pitchFamily="34" charset="0"/>
              <a:cs typeface="Calibri" panose="020F0502020204030204" pitchFamily="34" charset="0"/>
            </a:endParaRPr>
          </a:p>
          <a:p>
            <a:pPr lvl="0" algn="just">
              <a:buFont typeface="Arial" pitchFamily="34" charset="0"/>
              <a:buChar char="•"/>
            </a:pPr>
            <a:endParaRPr lang="en-US" dirty="0" smtClean="0">
              <a:solidFill>
                <a:schemeClr val="tx1"/>
              </a:solidFill>
              <a:latin typeface="Calibri" panose="020F0502020204030204" pitchFamily="34" charset="0"/>
              <a:cs typeface="Calibri" panose="020F0502020204030204" pitchFamily="34" charset="0"/>
            </a:endParaRPr>
          </a:p>
          <a:p>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63403541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16</a:t>
            </a:fld>
            <a:endParaRPr lang="en-US" dirty="0">
              <a:solidFill>
                <a:prstClr val="black"/>
              </a:solidFill>
            </a:endParaRPr>
          </a:p>
        </p:txBody>
      </p:sp>
      <p:sp>
        <p:nvSpPr>
          <p:cNvPr id="5" name="Title 3"/>
          <p:cNvSpPr>
            <a:spLocks noGrp="1"/>
          </p:cNvSpPr>
          <p:nvPr>
            <p:ph type="title"/>
          </p:nvPr>
        </p:nvSpPr>
        <p:spPr>
          <a:xfrm>
            <a:off x="457200" y="0"/>
            <a:ext cx="8229600" cy="914400"/>
          </a:xfrm>
        </p:spPr>
        <p:txBody>
          <a:bodyPr/>
          <a:lstStyle/>
          <a:p>
            <a:pPr algn="ctr"/>
            <a:r>
              <a:rPr lang="en-US" dirty="0" smtClean="0">
                <a:solidFill>
                  <a:schemeClr val="tx1"/>
                </a:solidFill>
              </a:rPr>
              <a:t>E-AUCTION PROCESS</a:t>
            </a:r>
            <a:endParaRPr lang="en-US" dirty="0">
              <a:solidFill>
                <a:schemeClr val="tx1"/>
              </a:solidFill>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85209" y="2275036"/>
            <a:ext cx="4773582" cy="3176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142779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17</a:t>
            </a:fld>
            <a:endParaRPr lang="en-US" dirty="0">
              <a:solidFill>
                <a:prstClr val="black"/>
              </a:solidFill>
            </a:endParaRPr>
          </a:p>
        </p:txBody>
      </p:sp>
      <p:sp>
        <p:nvSpPr>
          <p:cNvPr id="5" name="Content Placeholder 4"/>
          <p:cNvSpPr>
            <a:spLocks noGrp="1"/>
          </p:cNvSpPr>
          <p:nvPr>
            <p:ph idx="1"/>
          </p:nvPr>
        </p:nvSpPr>
        <p:spPr>
          <a:prstGeom prst="rect">
            <a:avLst/>
          </a:prstGeom>
        </p:spPr>
        <p:txBody>
          <a:bodyPr wrap="square">
            <a:spAutoFit/>
          </a:bodyPr>
          <a:lstStyle/>
          <a:p>
            <a:pPr marL="380985" algn="just">
              <a:lnSpc>
                <a:spcPct val="115000"/>
              </a:lnSpc>
              <a:spcBef>
                <a:spcPts val="0"/>
              </a:spcBef>
              <a:spcAft>
                <a:spcPts val="833"/>
              </a:spcAft>
              <a:tabLst>
                <a:tab pos="238115" algn="l"/>
              </a:tabLst>
            </a:pPr>
            <a:r>
              <a:rPr lang="en-US" dirty="0">
                <a:latin typeface="Cambria" panose="02040503050406030204" pitchFamily="18" charset="0"/>
                <a:ea typeface="Calibri" panose="020F0502020204030204" pitchFamily="34" charset="0"/>
                <a:cs typeface="Times New Roman" panose="02020603050405020304" pitchFamily="18" charset="0"/>
              </a:rPr>
              <a:t>An e-Auction is an online bidding process.  The form </a:t>
            </a:r>
            <a:r>
              <a:rPr lang="en-US" dirty="0" smtClean="0">
                <a:latin typeface="Cambria" panose="02040503050406030204" pitchFamily="18" charset="0"/>
                <a:ea typeface="Calibri" panose="020F0502020204030204" pitchFamily="34" charset="0"/>
                <a:cs typeface="Times New Roman" panose="02020603050405020304" pitchFamily="18" charset="0"/>
              </a:rPr>
              <a:t>commonly </a:t>
            </a:r>
            <a:r>
              <a:rPr lang="en-US" dirty="0">
                <a:latin typeface="Cambria" panose="02040503050406030204" pitchFamily="18" charset="0"/>
                <a:ea typeface="Calibri" panose="020F0502020204030204" pitchFamily="34" charset="0"/>
                <a:cs typeface="Times New Roman" panose="02020603050405020304" pitchFamily="18" charset="0"/>
              </a:rPr>
              <a:t>utilized by the Authority </a:t>
            </a:r>
            <a:r>
              <a:rPr lang="en-US" dirty="0" smtClean="0">
                <a:latin typeface="Cambria" panose="02040503050406030204" pitchFamily="18" charset="0"/>
                <a:ea typeface="Calibri" panose="020F0502020204030204" pitchFamily="34" charset="0"/>
                <a:cs typeface="Times New Roman" panose="02020603050405020304" pitchFamily="18" charset="0"/>
              </a:rPr>
              <a:t>is a </a:t>
            </a:r>
            <a:r>
              <a:rPr lang="en-US" dirty="0">
                <a:latin typeface="Cambria" panose="02040503050406030204" pitchFamily="18" charset="0"/>
                <a:ea typeface="Calibri" panose="020F0502020204030204" pitchFamily="34" charset="0"/>
                <a:cs typeface="Times New Roman" panose="02020603050405020304" pitchFamily="18" charset="0"/>
              </a:rPr>
              <a:t>reverse Auction as the intent is to drive prices down (as opposed to up as is the case in traditional auctions).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3"/>
          <p:cNvSpPr>
            <a:spLocks noGrp="1"/>
          </p:cNvSpPr>
          <p:nvPr>
            <p:ph type="title"/>
          </p:nvPr>
        </p:nvSpPr>
        <p:spPr>
          <a:xfrm>
            <a:off x="457200" y="0"/>
            <a:ext cx="8229600" cy="914400"/>
          </a:xfrm>
        </p:spPr>
        <p:txBody>
          <a:bodyPr/>
          <a:lstStyle/>
          <a:p>
            <a:pPr algn="ctr"/>
            <a:r>
              <a:rPr lang="en-US" dirty="0" smtClean="0">
                <a:solidFill>
                  <a:schemeClr val="tx1"/>
                </a:solidFill>
              </a:rPr>
              <a:t>E-AUCTION PROCESS</a:t>
            </a:r>
            <a:endParaRPr lang="en-US" dirty="0">
              <a:solidFill>
                <a:schemeClr val="tx1"/>
              </a:solidFill>
            </a:endParaRPr>
          </a:p>
        </p:txBody>
      </p:sp>
    </p:spTree>
    <p:extLst>
      <p:ext uri="{BB962C8B-B14F-4D97-AF65-F5344CB8AC3E}">
        <p14:creationId xmlns:p14="http://schemas.microsoft.com/office/powerpoint/2010/main" xmlns="" val="19102547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18</a:t>
            </a:fld>
            <a:endParaRPr lang="en-US" dirty="0">
              <a:solidFill>
                <a:prstClr val="black"/>
              </a:solidFill>
            </a:endParaRPr>
          </a:p>
        </p:txBody>
      </p:sp>
      <p:sp>
        <p:nvSpPr>
          <p:cNvPr id="5" name="Content Placeholder 4"/>
          <p:cNvSpPr>
            <a:spLocks noGrp="1"/>
          </p:cNvSpPr>
          <p:nvPr>
            <p:ph idx="1"/>
          </p:nvPr>
        </p:nvSpPr>
        <p:spPr>
          <a:xfrm>
            <a:off x="457200" y="990600"/>
            <a:ext cx="8686800" cy="5989332"/>
          </a:xfrm>
          <a:prstGeom prst="rect">
            <a:avLst/>
          </a:prstGeom>
        </p:spPr>
        <p:txBody>
          <a:bodyPr wrap="square">
            <a:spAutoFit/>
          </a:bodyPr>
          <a:lstStyle/>
          <a:p>
            <a:pPr marL="238115" indent="-238115">
              <a:lnSpc>
                <a:spcPct val="200000"/>
              </a:lnSpc>
              <a:buFont typeface="Arial" panose="020B0604020202020204" pitchFamily="34" charset="0"/>
              <a:buChar char="•"/>
            </a:pPr>
            <a:r>
              <a:rPr lang="en-US" dirty="0">
                <a:latin typeface="Calibri" panose="020F0502020204030204" pitchFamily="34" charset="0"/>
                <a:cs typeface="Calibri" panose="020F0502020204030204" pitchFamily="34" charset="0"/>
              </a:rPr>
              <a:t>Robust specifications from the user department</a:t>
            </a:r>
          </a:p>
          <a:p>
            <a:pPr marL="238115" indent="-238115">
              <a:lnSpc>
                <a:spcPct val="200000"/>
              </a:lnSpc>
              <a:buFont typeface="Arial" panose="020B0604020202020204" pitchFamily="34" charset="0"/>
              <a:buChar char="•"/>
            </a:pPr>
            <a:r>
              <a:rPr lang="en-US" dirty="0">
                <a:latin typeface="Calibri" panose="020F0502020204030204" pitchFamily="34" charset="0"/>
                <a:cs typeface="Calibri" panose="020F0502020204030204" pitchFamily="34" charset="0"/>
              </a:rPr>
              <a:t>Available funding for the proposed spend</a:t>
            </a:r>
          </a:p>
          <a:p>
            <a:pPr marL="238115" indent="-238115">
              <a:lnSpc>
                <a:spcPct val="200000"/>
              </a:lnSpc>
              <a:buFont typeface="Arial" panose="020B0604020202020204" pitchFamily="34" charset="0"/>
              <a:buChar char="•"/>
            </a:pPr>
            <a:r>
              <a:rPr lang="en-US" dirty="0">
                <a:latin typeface="Calibri" panose="020F0502020204030204" pitchFamily="34" charset="0"/>
                <a:cs typeface="Calibri" panose="020F0502020204030204" pitchFamily="34" charset="0"/>
              </a:rPr>
              <a:t>Accurate Authority’s estimate</a:t>
            </a:r>
          </a:p>
          <a:p>
            <a:pPr marL="238115" indent="-238115">
              <a:lnSpc>
                <a:spcPct val="200000"/>
              </a:lnSpc>
              <a:buFont typeface="Arial" panose="020B0604020202020204" pitchFamily="34" charset="0"/>
              <a:buChar char="•"/>
            </a:pPr>
            <a:r>
              <a:rPr lang="en-US" dirty="0">
                <a:latin typeface="Calibri" panose="020F0502020204030204" pitchFamily="34" charset="0"/>
                <a:cs typeface="Calibri" panose="020F0502020204030204" pitchFamily="34" charset="0"/>
              </a:rPr>
              <a:t>Supplier training on the how to use the </a:t>
            </a:r>
            <a:r>
              <a:rPr lang="en-US" dirty="0" smtClean="0">
                <a:latin typeface="Calibri" panose="020F0502020204030204" pitchFamily="34" charset="0"/>
                <a:cs typeface="Calibri" panose="020F0502020204030204" pitchFamily="34" charset="0"/>
              </a:rPr>
              <a:t>procurement </a:t>
            </a:r>
            <a:r>
              <a:rPr lang="en-US" dirty="0">
                <a:latin typeface="Calibri" panose="020F0502020204030204" pitchFamily="34" charset="0"/>
                <a:cs typeface="Calibri" panose="020F0502020204030204" pitchFamily="34" charset="0"/>
              </a:rPr>
              <a:t>tool</a:t>
            </a:r>
          </a:p>
          <a:p>
            <a:pPr>
              <a:lnSpc>
                <a:spcPct val="200000"/>
              </a:lnSpc>
            </a:pPr>
            <a:endParaRPr lang="en-US" sz="2000" dirty="0"/>
          </a:p>
        </p:txBody>
      </p:sp>
      <p:sp>
        <p:nvSpPr>
          <p:cNvPr id="6" name="Title 1"/>
          <p:cNvSpPr>
            <a:spLocks noGrp="1"/>
          </p:cNvSpPr>
          <p:nvPr>
            <p:ph type="title"/>
          </p:nvPr>
        </p:nvSpPr>
        <p:spPr>
          <a:xfrm>
            <a:off x="457200" y="0"/>
            <a:ext cx="8229600" cy="914400"/>
          </a:xfrm>
        </p:spPr>
        <p:txBody>
          <a:bodyPr/>
          <a:lstStyle/>
          <a:p>
            <a:r>
              <a:rPr lang="en-US" dirty="0" smtClean="0"/>
              <a:t>        </a:t>
            </a:r>
            <a:r>
              <a:rPr lang="en-US" dirty="0" smtClean="0">
                <a:solidFill>
                  <a:schemeClr val="tx1"/>
                </a:solidFill>
              </a:rPr>
              <a:t>Pre-requisites for an E-Auction</a:t>
            </a:r>
            <a:endParaRPr lang="en-US" dirty="0">
              <a:solidFill>
                <a:schemeClr val="tx1"/>
              </a:solidFill>
            </a:endParaRPr>
          </a:p>
        </p:txBody>
      </p:sp>
    </p:spTree>
    <p:extLst>
      <p:ext uri="{BB962C8B-B14F-4D97-AF65-F5344CB8AC3E}">
        <p14:creationId xmlns:p14="http://schemas.microsoft.com/office/powerpoint/2010/main" xmlns="" val="132329912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19</a:t>
            </a:fld>
            <a:endParaRPr lang="en-US" dirty="0">
              <a:solidFill>
                <a:prstClr val="black"/>
              </a:solidFill>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8164" y="1839134"/>
            <a:ext cx="6547671" cy="4048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457200" y="0"/>
            <a:ext cx="8229600" cy="914400"/>
          </a:xfrm>
        </p:spPr>
        <p:txBody>
          <a:bodyPr/>
          <a:lstStyle/>
          <a:p>
            <a:pPr algn="ctr"/>
            <a:r>
              <a:rPr lang="en-US" dirty="0">
                <a:solidFill>
                  <a:schemeClr val="tx1"/>
                </a:solidFill>
              </a:rPr>
              <a:t>E-AUCTION PROCESS</a:t>
            </a:r>
          </a:p>
        </p:txBody>
      </p:sp>
    </p:spTree>
    <p:extLst>
      <p:ext uri="{BB962C8B-B14F-4D97-AF65-F5344CB8AC3E}">
        <p14:creationId xmlns:p14="http://schemas.microsoft.com/office/powerpoint/2010/main" xmlns="" val="82565382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2</a:t>
            </a:fld>
            <a:endParaRPr lang="en-US" dirty="0">
              <a:solidFill>
                <a:prstClr val="black"/>
              </a:solidFill>
            </a:endParaRPr>
          </a:p>
        </p:txBody>
      </p:sp>
      <p:sp>
        <p:nvSpPr>
          <p:cNvPr id="6" name="Rectangle 1"/>
          <p:cNvSpPr>
            <a:spLocks noGrp="1" noChangeArrowheads="1"/>
          </p:cNvSpPr>
          <p:nvPr>
            <p:ph type="title"/>
          </p:nvPr>
        </p:nvSpPr>
        <p:spPr>
          <a:xfrm>
            <a:off x="457200" y="274638"/>
            <a:ext cx="8229600" cy="792162"/>
          </a:xfrm>
        </p:spPr>
        <p:txBody>
          <a:bodyPr lIns="0" tIns="0" rIns="0" bIns="0"/>
          <a:lstStyle/>
          <a:p>
            <a:pPr algn="ctr">
              <a:lnSpc>
                <a:spcPct val="95000"/>
              </a:lnSpc>
            </a:pPr>
            <a:r>
              <a:rPr lang="en-US" sz="4400" dirty="0" smtClean="0">
                <a:solidFill>
                  <a:srgbClr val="000000"/>
                </a:solidFill>
                <a:latin typeface="Arial" pitchFamily="34" charset="0"/>
              </a:rPr>
              <a:t>What is E-Tendering</a:t>
            </a:r>
            <a:endParaRPr lang="en-US" sz="4400" dirty="0">
              <a:solidFill>
                <a:srgbClr val="000000"/>
              </a:solidFill>
              <a:latin typeface="Arial" pitchFamily="34" charset="0"/>
            </a:endParaRPr>
          </a:p>
        </p:txBody>
      </p:sp>
      <p:sp>
        <p:nvSpPr>
          <p:cNvPr id="7" name="Text Box 4"/>
          <p:cNvSpPr txBox="1">
            <a:spLocks noGrp="1" noChangeArrowheads="1"/>
          </p:cNvSpPr>
          <p:nvPr>
            <p:ph idx="1"/>
          </p:nvPr>
        </p:nvSpPr>
        <p:spPr bwMode="auto">
          <a:xfrm>
            <a:off x="381000" y="2590800"/>
            <a:ext cx="8229600" cy="1999778"/>
          </a:xfrm>
          <a:prstGeom prst="rect">
            <a:avLst/>
          </a:prstGeom>
          <a:noFill/>
          <a:ln w="9525">
            <a:noFill/>
            <a:miter lim="800000"/>
            <a:headEnd/>
            <a:tailEnd/>
          </a:ln>
          <a:effectLst/>
        </p:spPr>
        <p:txBody>
          <a:bodyPr wrap="square" lIns="0" tIns="0" rIns="0" bIns="0">
            <a:spAutoFit/>
          </a:bodyPr>
          <a:lstStyle/>
          <a:p>
            <a:pPr marL="0" marR="0" indent="0" algn="just">
              <a:lnSpc>
                <a:spcPct val="115000"/>
              </a:lnSpc>
              <a:spcBef>
                <a:spcPts val="250"/>
              </a:spcBef>
              <a:spcAft>
                <a:spcPts val="0"/>
              </a:spcAft>
              <a:buNone/>
            </a:pPr>
            <a:r>
              <a:rPr lang="en-US" sz="2800" spc="10" dirty="0" smtClean="0">
                <a:latin typeface="Calibri" panose="020F0502020204030204" pitchFamily="34" charset="0"/>
                <a:ea typeface="Times New Roman" panose="02020603050405020304" pitchFamily="18" charset="0"/>
                <a:cs typeface="Calibri" panose="020F0502020204030204" pitchFamily="34" charset="0"/>
              </a:rPr>
              <a:t>The E</a:t>
            </a:r>
            <a:r>
              <a:rPr lang="en-US" sz="2800" dirty="0" smtClean="0">
                <a:latin typeface="Calibri" panose="020F0502020204030204" pitchFamily="34" charset="0"/>
                <a:ea typeface="Times New Roman" panose="02020603050405020304" pitchFamily="18" charset="0"/>
                <a:cs typeface="Calibri" panose="020F0502020204030204" pitchFamily="34" charset="0"/>
              </a:rPr>
              <a:t>-</a:t>
            </a:r>
            <a:r>
              <a:rPr lang="en-US" sz="2800" spc="-10" dirty="0" smtClean="0">
                <a:latin typeface="Calibri" panose="020F0502020204030204" pitchFamily="34" charset="0"/>
                <a:ea typeface="Times New Roman" panose="02020603050405020304" pitchFamily="18" charset="0"/>
                <a:cs typeface="Calibri" panose="020F0502020204030204" pitchFamily="34" charset="0"/>
              </a:rPr>
              <a:t>t</a:t>
            </a:r>
            <a:r>
              <a:rPr lang="en-US" sz="2800" dirty="0" smtClean="0">
                <a:latin typeface="Calibri" panose="020F0502020204030204" pitchFamily="34" charset="0"/>
                <a:ea typeface="Times New Roman" panose="02020603050405020304" pitchFamily="18" charset="0"/>
                <a:cs typeface="Calibri" panose="020F0502020204030204" pitchFamily="34" charset="0"/>
              </a:rPr>
              <a:t>en</a:t>
            </a:r>
            <a:r>
              <a:rPr lang="en-US" sz="2800" spc="-5" dirty="0" smtClean="0">
                <a:latin typeface="Calibri" panose="020F0502020204030204" pitchFamily="34" charset="0"/>
                <a:ea typeface="Times New Roman" panose="02020603050405020304" pitchFamily="18" charset="0"/>
                <a:cs typeface="Calibri" panose="020F0502020204030204" pitchFamily="34" charset="0"/>
              </a:rPr>
              <a:t>d</a:t>
            </a:r>
            <a:r>
              <a:rPr lang="en-US" sz="2800" dirty="0" smtClean="0">
                <a:latin typeface="Calibri" panose="020F0502020204030204" pitchFamily="34" charset="0"/>
                <a:ea typeface="Times New Roman" panose="02020603050405020304" pitchFamily="18" charset="0"/>
                <a:cs typeface="Calibri" panose="020F0502020204030204" pitchFamily="34" charset="0"/>
              </a:rPr>
              <a:t>eri</a:t>
            </a:r>
            <a:r>
              <a:rPr lang="en-US" sz="2800" spc="-15" dirty="0" smtClean="0">
                <a:latin typeface="Calibri" panose="020F0502020204030204" pitchFamily="34" charset="0"/>
                <a:ea typeface="Times New Roman" panose="02020603050405020304" pitchFamily="18" charset="0"/>
                <a:cs typeface="Calibri" panose="020F0502020204030204" pitchFamily="34" charset="0"/>
              </a:rPr>
              <a:t>n</a:t>
            </a:r>
            <a:r>
              <a:rPr lang="en-US" sz="2800" dirty="0" smtClean="0">
                <a:latin typeface="Calibri" panose="020F0502020204030204" pitchFamily="34" charset="0"/>
                <a:ea typeface="Times New Roman" panose="02020603050405020304" pitchFamily="18" charset="0"/>
                <a:cs typeface="Calibri" panose="020F0502020204030204" pitchFamily="34" charset="0"/>
              </a:rPr>
              <a:t>g</a:t>
            </a:r>
            <a:r>
              <a:rPr lang="en-US" sz="2800" spc="-5" dirty="0" smtClean="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ea typeface="Times New Roman" panose="02020603050405020304" pitchFamily="18" charset="0"/>
                <a:cs typeface="Calibri" panose="020F0502020204030204" pitchFamily="34" charset="0"/>
              </a:rPr>
              <a:t>ap</a:t>
            </a:r>
            <a:r>
              <a:rPr lang="en-US" sz="2800" spc="-5" dirty="0">
                <a:latin typeface="Calibri" panose="020F0502020204030204" pitchFamily="34" charset="0"/>
                <a:ea typeface="Times New Roman" panose="02020603050405020304" pitchFamily="18" charset="0"/>
                <a:cs typeface="Calibri" panose="020F0502020204030204" pitchFamily="34" charset="0"/>
              </a:rPr>
              <a:t>p</a:t>
            </a:r>
            <a:r>
              <a:rPr lang="en-US" sz="2800" dirty="0">
                <a:latin typeface="Calibri" panose="020F0502020204030204" pitchFamily="34" charset="0"/>
                <a:ea typeface="Times New Roman" panose="02020603050405020304" pitchFamily="18" charset="0"/>
                <a:cs typeface="Calibri" panose="020F0502020204030204" pitchFamily="34" charset="0"/>
              </a:rPr>
              <a:t>r</a:t>
            </a:r>
            <a:r>
              <a:rPr lang="en-US" sz="2800" spc="5" dirty="0">
                <a:latin typeface="Calibri" panose="020F0502020204030204" pitchFamily="34" charset="0"/>
                <a:ea typeface="Times New Roman" panose="02020603050405020304" pitchFamily="18" charset="0"/>
                <a:cs typeface="Calibri" panose="020F0502020204030204" pitchFamily="34" charset="0"/>
              </a:rPr>
              <a:t>o</a:t>
            </a:r>
            <a:r>
              <a:rPr lang="en-US" sz="2800" dirty="0">
                <a:latin typeface="Calibri" panose="020F0502020204030204" pitchFamily="34" charset="0"/>
                <a:ea typeface="Times New Roman" panose="02020603050405020304" pitchFamily="18" charset="0"/>
                <a:cs typeface="Calibri" panose="020F0502020204030204" pitchFamily="34" charset="0"/>
              </a:rPr>
              <a:t>ach</a:t>
            </a:r>
            <a:r>
              <a:rPr lang="en-US" sz="2800" spc="-5" dirty="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ea typeface="Times New Roman" panose="02020603050405020304" pitchFamily="18" charset="0"/>
                <a:cs typeface="Calibri" panose="020F0502020204030204" pitchFamily="34" charset="0"/>
              </a:rPr>
              <a:t>l</a:t>
            </a:r>
            <a:r>
              <a:rPr lang="en-US" sz="2800" spc="-10" dirty="0">
                <a:latin typeface="Calibri" panose="020F0502020204030204" pitchFamily="34" charset="0"/>
                <a:ea typeface="Times New Roman" panose="02020603050405020304" pitchFamily="18" charset="0"/>
                <a:cs typeface="Calibri" panose="020F0502020204030204" pitchFamily="34" charset="0"/>
              </a:rPr>
              <a:t>e</a:t>
            </a:r>
            <a:r>
              <a:rPr lang="en-US" sz="2800" spc="5" dirty="0">
                <a:latin typeface="Calibri" panose="020F0502020204030204" pitchFamily="34" charset="0"/>
                <a:ea typeface="Times New Roman" panose="02020603050405020304" pitchFamily="18" charset="0"/>
                <a:cs typeface="Calibri" panose="020F0502020204030204" pitchFamily="34" charset="0"/>
              </a:rPr>
              <a:t>v</a:t>
            </a:r>
            <a:r>
              <a:rPr lang="en-US" sz="2800" dirty="0">
                <a:latin typeface="Calibri" panose="020F0502020204030204" pitchFamily="34" charset="0"/>
                <a:ea typeface="Times New Roman" panose="02020603050405020304" pitchFamily="18" charset="0"/>
                <a:cs typeface="Calibri" panose="020F0502020204030204" pitchFamily="34" charset="0"/>
              </a:rPr>
              <a:t>era</a:t>
            </a:r>
            <a:r>
              <a:rPr lang="en-US" sz="2800" spc="-15" dirty="0">
                <a:latin typeface="Calibri" panose="020F0502020204030204" pitchFamily="34" charset="0"/>
                <a:ea typeface="Times New Roman" panose="02020603050405020304" pitchFamily="18" charset="0"/>
                <a:cs typeface="Calibri" panose="020F0502020204030204" pitchFamily="34" charset="0"/>
              </a:rPr>
              <a:t>g</a:t>
            </a:r>
            <a:r>
              <a:rPr lang="en-US" sz="2800" dirty="0">
                <a:latin typeface="Calibri" panose="020F0502020204030204" pitchFamily="34" charset="0"/>
                <a:ea typeface="Times New Roman" panose="02020603050405020304" pitchFamily="18" charset="0"/>
                <a:cs typeface="Calibri" panose="020F0502020204030204" pitchFamily="34" charset="0"/>
              </a:rPr>
              <a:t>es</a:t>
            </a:r>
            <a:r>
              <a:rPr lang="en-US" sz="2800" spc="5" dirty="0">
                <a:latin typeface="Calibri" panose="020F0502020204030204" pitchFamily="34" charset="0"/>
                <a:ea typeface="Times New Roman" panose="02020603050405020304" pitchFamily="18" charset="0"/>
                <a:cs typeface="Calibri" panose="020F0502020204030204" pitchFamily="34" charset="0"/>
              </a:rPr>
              <a:t> </a:t>
            </a:r>
            <a:r>
              <a:rPr lang="en-US" sz="2800" spc="-10" dirty="0">
                <a:latin typeface="Calibri" panose="020F0502020204030204" pitchFamily="34" charset="0"/>
                <a:ea typeface="Times New Roman" panose="02020603050405020304" pitchFamily="18" charset="0"/>
                <a:cs typeface="Calibri" panose="020F0502020204030204" pitchFamily="34" charset="0"/>
              </a:rPr>
              <a:t>C</a:t>
            </a:r>
            <a:r>
              <a:rPr lang="en-US" sz="2800" spc="-5" dirty="0">
                <a:latin typeface="Calibri" panose="020F0502020204030204" pitchFamily="34" charset="0"/>
                <a:ea typeface="Times New Roman" panose="02020603050405020304" pitchFamily="18" charset="0"/>
                <a:cs typeface="Calibri" panose="020F0502020204030204" pitchFamily="34" charset="0"/>
              </a:rPr>
              <a:t>om</a:t>
            </a:r>
            <a:r>
              <a:rPr lang="en-US" sz="2800" spc="5" dirty="0">
                <a:latin typeface="Calibri" panose="020F0502020204030204" pitchFamily="34" charset="0"/>
                <a:ea typeface="Times New Roman" panose="02020603050405020304" pitchFamily="18" charset="0"/>
                <a:cs typeface="Calibri" panose="020F0502020204030204" pitchFamily="34" charset="0"/>
              </a:rPr>
              <a:t>m</a:t>
            </a:r>
            <a:r>
              <a:rPr lang="en-US" sz="2800" dirty="0">
                <a:latin typeface="Calibri" panose="020F0502020204030204" pitchFamily="34" charset="0"/>
                <a:ea typeface="Times New Roman" panose="02020603050405020304" pitchFamily="18" charset="0"/>
                <a:cs typeface="Calibri" panose="020F0502020204030204" pitchFamily="34" charset="0"/>
              </a:rPr>
              <a:t>ercia</a:t>
            </a:r>
            <a:r>
              <a:rPr lang="en-US" sz="2800" spc="10" dirty="0">
                <a:latin typeface="Calibri" panose="020F0502020204030204" pitchFamily="34" charset="0"/>
                <a:ea typeface="Times New Roman" panose="02020603050405020304" pitchFamily="18" charset="0"/>
                <a:cs typeface="Calibri" panose="020F0502020204030204" pitchFamily="34" charset="0"/>
              </a:rPr>
              <a:t>l</a:t>
            </a:r>
            <a:r>
              <a:rPr lang="en-US" sz="2800" spc="-15" dirty="0">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ea typeface="Times New Roman" panose="02020603050405020304" pitchFamily="18" charset="0"/>
                <a:cs typeface="Calibri" panose="020F0502020204030204" pitchFamily="34" charset="0"/>
              </a:rPr>
              <a:t>Off-The-S</a:t>
            </a:r>
            <a:r>
              <a:rPr lang="en-US" sz="2800" spc="-10" dirty="0">
                <a:latin typeface="Calibri" panose="020F0502020204030204" pitchFamily="34" charset="0"/>
                <a:ea typeface="Times New Roman" panose="02020603050405020304" pitchFamily="18" charset="0"/>
                <a:cs typeface="Calibri" panose="020F0502020204030204" pitchFamily="34" charset="0"/>
              </a:rPr>
              <a:t>h</a:t>
            </a:r>
            <a:r>
              <a:rPr lang="en-US" sz="2800" dirty="0">
                <a:latin typeface="Calibri" panose="020F0502020204030204" pitchFamily="34" charset="0"/>
                <a:ea typeface="Times New Roman" panose="02020603050405020304" pitchFamily="18" charset="0"/>
                <a:cs typeface="Calibri" panose="020F0502020204030204" pitchFamily="34" charset="0"/>
              </a:rPr>
              <a:t>elf</a:t>
            </a:r>
            <a:r>
              <a:rPr lang="en-US" sz="2800" spc="-10" dirty="0">
                <a:latin typeface="Calibri" panose="020F0502020204030204" pitchFamily="34" charset="0"/>
                <a:ea typeface="Times New Roman" panose="02020603050405020304" pitchFamily="18" charset="0"/>
                <a:cs typeface="Calibri" panose="020F0502020204030204" pitchFamily="34" charset="0"/>
              </a:rPr>
              <a:t> </a:t>
            </a:r>
            <a:r>
              <a:rPr lang="en-US" sz="2800" spc="5" dirty="0">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ea typeface="Times New Roman" panose="02020603050405020304" pitchFamily="18" charset="0"/>
                <a:cs typeface="Calibri" panose="020F0502020204030204" pitchFamily="34" charset="0"/>
              </a:rPr>
              <a:t>CO</a:t>
            </a:r>
            <a:r>
              <a:rPr lang="en-US" sz="2800" spc="-10" dirty="0">
                <a:latin typeface="Calibri" panose="020F0502020204030204" pitchFamily="34" charset="0"/>
                <a:ea typeface="Times New Roman" panose="02020603050405020304" pitchFamily="18" charset="0"/>
                <a:cs typeface="Calibri" panose="020F0502020204030204" pitchFamily="34" charset="0"/>
              </a:rPr>
              <a:t>T</a:t>
            </a:r>
            <a:r>
              <a:rPr lang="en-US" sz="2800" dirty="0">
                <a:latin typeface="Calibri" panose="020F0502020204030204" pitchFamily="34" charset="0"/>
                <a:ea typeface="Times New Roman" panose="02020603050405020304" pitchFamily="18" charset="0"/>
                <a:cs typeface="Calibri" panose="020F0502020204030204" pitchFamily="34" charset="0"/>
              </a:rPr>
              <a:t>S) s</a:t>
            </a:r>
            <a:r>
              <a:rPr lang="en-US" sz="2800" spc="5" dirty="0">
                <a:latin typeface="Calibri" panose="020F0502020204030204" pitchFamily="34" charset="0"/>
                <a:ea typeface="Times New Roman" panose="02020603050405020304" pitchFamily="18" charset="0"/>
                <a:cs typeface="Calibri" panose="020F0502020204030204" pitchFamily="34" charset="0"/>
              </a:rPr>
              <a:t>o</a:t>
            </a:r>
            <a:r>
              <a:rPr lang="en-US" sz="2800" dirty="0">
                <a:latin typeface="Calibri" panose="020F0502020204030204" pitchFamily="34" charset="0"/>
                <a:ea typeface="Times New Roman" panose="02020603050405020304" pitchFamily="18" charset="0"/>
                <a:cs typeface="Calibri" panose="020F0502020204030204" pitchFamily="34" charset="0"/>
              </a:rPr>
              <a:t>f</a:t>
            </a:r>
            <a:r>
              <a:rPr lang="en-US" sz="2800" spc="-10" dirty="0">
                <a:latin typeface="Calibri" panose="020F0502020204030204" pitchFamily="34" charset="0"/>
                <a:ea typeface="Times New Roman" panose="02020603050405020304" pitchFamily="18" charset="0"/>
                <a:cs typeface="Calibri" panose="020F0502020204030204" pitchFamily="34" charset="0"/>
              </a:rPr>
              <a:t>t</a:t>
            </a:r>
            <a:r>
              <a:rPr lang="en-US" sz="2800" dirty="0">
                <a:latin typeface="Calibri" panose="020F0502020204030204" pitchFamily="34" charset="0"/>
                <a:ea typeface="Times New Roman" panose="02020603050405020304" pitchFamily="18" charset="0"/>
                <a:cs typeface="Calibri" panose="020F0502020204030204" pitchFamily="34" charset="0"/>
              </a:rPr>
              <a:t>ware</a:t>
            </a:r>
            <a:r>
              <a:rPr lang="en-US" sz="2800" spc="-5" dirty="0">
                <a:latin typeface="Calibri" panose="020F0502020204030204" pitchFamily="34" charset="0"/>
                <a:ea typeface="Times New Roman" panose="02020603050405020304" pitchFamily="18" charset="0"/>
                <a:cs typeface="Calibri" panose="020F0502020204030204" pitchFamily="34" charset="0"/>
              </a:rPr>
              <a:t> </a:t>
            </a:r>
            <a:r>
              <a:rPr lang="en-US" sz="2800" spc="5" dirty="0" smtClean="0">
                <a:latin typeface="Calibri" panose="020F0502020204030204" pitchFamily="34" charset="0"/>
                <a:ea typeface="Times New Roman" panose="02020603050405020304" pitchFamily="18" charset="0"/>
                <a:cs typeface="Calibri" panose="020F0502020204030204" pitchFamily="34" charset="0"/>
              </a:rPr>
              <a:t>t</a:t>
            </a:r>
            <a:r>
              <a:rPr lang="en-US" sz="2800" spc="-10" dirty="0" smtClean="0">
                <a:latin typeface="Calibri" panose="020F0502020204030204" pitchFamily="34" charset="0"/>
                <a:ea typeface="Times New Roman" panose="02020603050405020304" pitchFamily="18" charset="0"/>
                <a:cs typeface="Calibri" panose="020F0502020204030204" pitchFamily="34" charset="0"/>
              </a:rPr>
              <a:t>e</a:t>
            </a:r>
            <a:r>
              <a:rPr lang="en-US" sz="2800" dirty="0" smtClean="0">
                <a:latin typeface="Calibri" panose="020F0502020204030204" pitchFamily="34" charset="0"/>
                <a:ea typeface="Times New Roman" panose="02020603050405020304" pitchFamily="18" charset="0"/>
                <a:cs typeface="Calibri" panose="020F0502020204030204" pitchFamily="34" charset="0"/>
              </a:rPr>
              <a:t>ch</a:t>
            </a:r>
            <a:r>
              <a:rPr lang="en-US" sz="2800" spc="-5" dirty="0" smtClean="0">
                <a:latin typeface="Calibri" panose="020F0502020204030204" pitchFamily="34" charset="0"/>
                <a:ea typeface="Times New Roman" panose="02020603050405020304" pitchFamily="18" charset="0"/>
                <a:cs typeface="Calibri" panose="020F0502020204030204" pitchFamily="34" charset="0"/>
              </a:rPr>
              <a:t>n</a:t>
            </a:r>
            <a:r>
              <a:rPr lang="en-US" sz="2800" spc="5" dirty="0" smtClean="0">
                <a:latin typeface="Calibri" panose="020F0502020204030204" pitchFamily="34" charset="0"/>
                <a:ea typeface="Times New Roman" panose="02020603050405020304" pitchFamily="18" charset="0"/>
                <a:cs typeface="Calibri" panose="020F0502020204030204" pitchFamily="34" charset="0"/>
              </a:rPr>
              <a:t>o</a:t>
            </a:r>
            <a:r>
              <a:rPr lang="en-US" sz="2800" spc="-15" dirty="0" smtClean="0">
                <a:latin typeface="Calibri" panose="020F0502020204030204" pitchFamily="34" charset="0"/>
                <a:ea typeface="Times New Roman" panose="02020603050405020304" pitchFamily="18" charset="0"/>
                <a:cs typeface="Calibri" panose="020F0502020204030204" pitchFamily="34" charset="0"/>
              </a:rPr>
              <a:t>l</a:t>
            </a:r>
            <a:r>
              <a:rPr lang="en-US" sz="2800" spc="5" dirty="0" smtClean="0">
                <a:latin typeface="Calibri" panose="020F0502020204030204" pitchFamily="34" charset="0"/>
                <a:ea typeface="Times New Roman" panose="02020603050405020304" pitchFamily="18" charset="0"/>
                <a:cs typeface="Calibri" panose="020F0502020204030204" pitchFamily="34" charset="0"/>
              </a:rPr>
              <a:t>o</a:t>
            </a:r>
            <a:r>
              <a:rPr lang="en-US" sz="2800" spc="-5" dirty="0" smtClean="0">
                <a:latin typeface="Calibri" panose="020F0502020204030204" pitchFamily="34" charset="0"/>
                <a:ea typeface="Times New Roman" panose="02020603050405020304" pitchFamily="18" charset="0"/>
                <a:cs typeface="Calibri" panose="020F0502020204030204" pitchFamily="34" charset="0"/>
              </a:rPr>
              <a:t>g</a:t>
            </a:r>
            <a:r>
              <a:rPr lang="en-US" sz="2800" dirty="0" smtClean="0">
                <a:latin typeface="Calibri" panose="020F0502020204030204" pitchFamily="34" charset="0"/>
                <a:ea typeface="Times New Roman" panose="02020603050405020304" pitchFamily="18" charset="0"/>
                <a:cs typeface="Calibri" panose="020F0502020204030204" pitchFamily="34" charset="0"/>
              </a:rPr>
              <a:t>y to</a:t>
            </a:r>
            <a:r>
              <a:rPr lang="en-US" sz="2800" spc="-15" dirty="0" smtClean="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ea typeface="Times New Roman" panose="02020603050405020304" pitchFamily="18" charset="0"/>
                <a:cs typeface="Calibri" panose="020F0502020204030204" pitchFamily="34" charset="0"/>
              </a:rPr>
              <a:t>f</a:t>
            </a:r>
            <a:r>
              <a:rPr lang="en-US" sz="2800" spc="-10" dirty="0">
                <a:latin typeface="Calibri" panose="020F0502020204030204" pitchFamily="34" charset="0"/>
                <a:ea typeface="Times New Roman" panose="02020603050405020304" pitchFamily="18" charset="0"/>
                <a:cs typeface="Calibri" panose="020F0502020204030204" pitchFamily="34" charset="0"/>
              </a:rPr>
              <a:t>a</a:t>
            </a:r>
            <a:r>
              <a:rPr lang="en-US" sz="2800" dirty="0">
                <a:latin typeface="Calibri" panose="020F0502020204030204" pitchFamily="34" charset="0"/>
                <a:ea typeface="Times New Roman" panose="02020603050405020304" pitchFamily="18" charset="0"/>
                <a:cs typeface="Calibri" panose="020F0502020204030204" pitchFamily="34" charset="0"/>
              </a:rPr>
              <a:t>cil</a:t>
            </a:r>
            <a:r>
              <a:rPr lang="en-US" sz="2800" spc="-5" dirty="0">
                <a:latin typeface="Calibri" panose="020F0502020204030204" pitchFamily="34" charset="0"/>
                <a:ea typeface="Times New Roman" panose="02020603050405020304" pitchFamily="18" charset="0"/>
                <a:cs typeface="Calibri" panose="020F0502020204030204" pitchFamily="34" charset="0"/>
              </a:rPr>
              <a:t>i</a:t>
            </a:r>
            <a:r>
              <a:rPr lang="en-US" sz="2800" dirty="0">
                <a:latin typeface="Calibri" panose="020F0502020204030204" pitchFamily="34" charset="0"/>
                <a:ea typeface="Times New Roman" panose="02020603050405020304" pitchFamily="18" charset="0"/>
                <a:cs typeface="Calibri" panose="020F0502020204030204" pitchFamily="34" charset="0"/>
              </a:rPr>
              <a:t>ta</a:t>
            </a:r>
            <a:r>
              <a:rPr lang="en-US" sz="2800" spc="-10" dirty="0">
                <a:latin typeface="Calibri" panose="020F0502020204030204" pitchFamily="34" charset="0"/>
                <a:ea typeface="Times New Roman" panose="02020603050405020304" pitchFamily="18" charset="0"/>
                <a:cs typeface="Calibri" panose="020F0502020204030204" pitchFamily="34" charset="0"/>
              </a:rPr>
              <a:t>t</a:t>
            </a:r>
            <a:r>
              <a:rPr lang="en-US" sz="2800" dirty="0">
                <a:latin typeface="Calibri" panose="020F0502020204030204" pitchFamily="34" charset="0"/>
                <a:ea typeface="Times New Roman" panose="02020603050405020304" pitchFamily="18" charset="0"/>
                <a:cs typeface="Calibri" panose="020F0502020204030204" pitchFamily="34" charset="0"/>
              </a:rPr>
              <a:t>e</a:t>
            </a:r>
            <a:r>
              <a:rPr lang="en-US" sz="2800" spc="5" dirty="0">
                <a:latin typeface="Calibri" panose="020F0502020204030204" pitchFamily="34" charset="0"/>
                <a:ea typeface="Times New Roman" panose="02020603050405020304" pitchFamily="18" charset="0"/>
                <a:cs typeface="Calibri" panose="020F0502020204030204" pitchFamily="34" charset="0"/>
              </a:rPr>
              <a:t> </a:t>
            </a:r>
            <a:r>
              <a:rPr lang="en-US" sz="2800" spc="-10" dirty="0">
                <a:latin typeface="Calibri" panose="020F0502020204030204" pitchFamily="34" charset="0"/>
                <a:ea typeface="Times New Roman" panose="02020603050405020304" pitchFamily="18" charset="0"/>
                <a:cs typeface="Calibri" panose="020F0502020204030204" pitchFamily="34" charset="0"/>
              </a:rPr>
              <a:t>c</a:t>
            </a:r>
            <a:r>
              <a:rPr lang="en-US" sz="2800" spc="5" dirty="0">
                <a:latin typeface="Calibri" panose="020F0502020204030204" pitchFamily="34" charset="0"/>
                <a:ea typeface="Times New Roman" panose="02020603050405020304" pitchFamily="18" charset="0"/>
                <a:cs typeface="Calibri" panose="020F0502020204030204" pitchFamily="34" charset="0"/>
              </a:rPr>
              <a:t>o</a:t>
            </a:r>
            <a:r>
              <a:rPr lang="en-US" sz="2800" dirty="0">
                <a:latin typeface="Calibri" panose="020F0502020204030204" pitchFamily="34" charset="0"/>
                <a:ea typeface="Times New Roman" panose="02020603050405020304" pitchFamily="18" charset="0"/>
                <a:cs typeface="Calibri" panose="020F0502020204030204" pitchFamily="34" charset="0"/>
              </a:rPr>
              <a:t>lle</a:t>
            </a:r>
            <a:r>
              <a:rPr lang="en-US" sz="2800" spc="-10" dirty="0">
                <a:latin typeface="Calibri" panose="020F0502020204030204" pitchFamily="34" charset="0"/>
                <a:ea typeface="Times New Roman" panose="02020603050405020304" pitchFamily="18" charset="0"/>
                <a:cs typeface="Calibri" panose="020F0502020204030204" pitchFamily="34" charset="0"/>
              </a:rPr>
              <a:t>c</a:t>
            </a:r>
            <a:r>
              <a:rPr lang="en-US" sz="2800" dirty="0">
                <a:latin typeface="Calibri" panose="020F0502020204030204" pitchFamily="34" charset="0"/>
                <a:ea typeface="Times New Roman" panose="02020603050405020304" pitchFamily="18" charset="0"/>
                <a:cs typeface="Calibri" panose="020F0502020204030204" pitchFamily="34" charset="0"/>
              </a:rPr>
              <a:t>ti</a:t>
            </a:r>
            <a:r>
              <a:rPr lang="en-US" sz="2800" spc="5" dirty="0">
                <a:latin typeface="Calibri" panose="020F0502020204030204" pitchFamily="34" charset="0"/>
                <a:ea typeface="Times New Roman" panose="02020603050405020304" pitchFamily="18" charset="0"/>
                <a:cs typeface="Calibri" panose="020F0502020204030204" pitchFamily="34" charset="0"/>
              </a:rPr>
              <a:t>o</a:t>
            </a:r>
            <a:r>
              <a:rPr lang="en-US" sz="2800" dirty="0">
                <a:latin typeface="Calibri" panose="020F0502020204030204" pitchFamily="34" charset="0"/>
                <a:ea typeface="Times New Roman" panose="02020603050405020304" pitchFamily="18" charset="0"/>
                <a:cs typeface="Calibri" panose="020F0502020204030204" pitchFamily="34" charset="0"/>
              </a:rPr>
              <a:t>n</a:t>
            </a:r>
            <a:r>
              <a:rPr lang="en-US" sz="2800" spc="-10" dirty="0">
                <a:latin typeface="Calibri" panose="020F0502020204030204" pitchFamily="34" charset="0"/>
                <a:ea typeface="Times New Roman" panose="02020603050405020304" pitchFamily="18" charset="0"/>
                <a:cs typeface="Calibri" panose="020F0502020204030204" pitchFamily="34" charset="0"/>
              </a:rPr>
              <a:t> </a:t>
            </a:r>
            <a:r>
              <a:rPr lang="en-US" sz="2800" spc="5" dirty="0">
                <a:latin typeface="Calibri" panose="020F0502020204030204" pitchFamily="34" charset="0"/>
                <a:ea typeface="Times New Roman" panose="02020603050405020304" pitchFamily="18" charset="0"/>
                <a:cs typeface="Calibri" panose="020F0502020204030204" pitchFamily="34" charset="0"/>
              </a:rPr>
              <a:t>o</a:t>
            </a:r>
            <a:r>
              <a:rPr lang="en-US" sz="2800" dirty="0">
                <a:latin typeface="Calibri" panose="020F0502020204030204" pitchFamily="34" charset="0"/>
                <a:ea typeface="Times New Roman" panose="02020603050405020304" pitchFamily="18" charset="0"/>
                <a:cs typeface="Calibri" panose="020F0502020204030204" pitchFamily="34" charset="0"/>
              </a:rPr>
              <a:t>f </a:t>
            </a:r>
            <a:r>
              <a:rPr lang="en-US" sz="2800" spc="-10" dirty="0">
                <a:latin typeface="Calibri" panose="020F0502020204030204" pitchFamily="34" charset="0"/>
                <a:ea typeface="Times New Roman" panose="02020603050405020304" pitchFamily="18" charset="0"/>
                <a:cs typeface="Calibri" panose="020F0502020204030204" pitchFamily="34" charset="0"/>
              </a:rPr>
              <a:t>te</a:t>
            </a:r>
            <a:r>
              <a:rPr lang="en-US" sz="2800" spc="-5" dirty="0">
                <a:latin typeface="Calibri" panose="020F0502020204030204" pitchFamily="34" charset="0"/>
                <a:ea typeface="Times New Roman" panose="02020603050405020304" pitchFamily="18" charset="0"/>
                <a:cs typeface="Calibri" panose="020F0502020204030204" pitchFamily="34" charset="0"/>
              </a:rPr>
              <a:t>nd</a:t>
            </a:r>
            <a:r>
              <a:rPr lang="en-US" sz="2800" dirty="0">
                <a:latin typeface="Calibri" panose="020F0502020204030204" pitchFamily="34" charset="0"/>
                <a:ea typeface="Times New Roman" panose="02020603050405020304" pitchFamily="18" charset="0"/>
                <a:cs typeface="Calibri" panose="020F0502020204030204" pitchFamily="34" charset="0"/>
              </a:rPr>
              <a:t>ers</a:t>
            </a:r>
            <a:r>
              <a:rPr lang="en-US" sz="2800" spc="10" dirty="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ea typeface="Times New Roman" panose="02020603050405020304" pitchFamily="18" charset="0"/>
                <a:cs typeface="Calibri" panose="020F0502020204030204" pitchFamily="34" charset="0"/>
              </a:rPr>
              <a:t>fr</a:t>
            </a:r>
            <a:r>
              <a:rPr lang="en-US" sz="2800" spc="-10" dirty="0">
                <a:latin typeface="Calibri" panose="020F0502020204030204" pitchFamily="34" charset="0"/>
                <a:ea typeface="Times New Roman" panose="02020603050405020304" pitchFamily="18" charset="0"/>
                <a:cs typeface="Calibri" panose="020F0502020204030204" pitchFamily="34" charset="0"/>
              </a:rPr>
              <a:t>o</a:t>
            </a:r>
            <a:r>
              <a:rPr lang="en-US" sz="2800" dirty="0">
                <a:latin typeface="Calibri" panose="020F0502020204030204" pitchFamily="34" charset="0"/>
                <a:ea typeface="Times New Roman" panose="02020603050405020304" pitchFamily="18" charset="0"/>
                <a:cs typeface="Calibri" panose="020F0502020204030204" pitchFamily="34" charset="0"/>
              </a:rPr>
              <a:t>m</a:t>
            </a:r>
            <a:r>
              <a:rPr lang="en-US" sz="2800" spc="5" dirty="0">
                <a:latin typeface="Calibri" panose="020F0502020204030204" pitchFamily="34" charset="0"/>
                <a:ea typeface="Times New Roman" panose="02020603050405020304" pitchFamily="18" charset="0"/>
                <a:cs typeface="Calibri" panose="020F0502020204030204" pitchFamily="34" charset="0"/>
              </a:rPr>
              <a:t> </a:t>
            </a:r>
            <a:r>
              <a:rPr lang="en-US" sz="2800" spc="-10" dirty="0">
                <a:latin typeface="Calibri" panose="020F0502020204030204" pitchFamily="34" charset="0"/>
                <a:ea typeface="Times New Roman" panose="02020603050405020304" pitchFamily="18" charset="0"/>
                <a:cs typeface="Calibri" panose="020F0502020204030204" pitchFamily="34" charset="0"/>
              </a:rPr>
              <a:t>r</a:t>
            </a:r>
            <a:r>
              <a:rPr lang="en-US" sz="2800" dirty="0">
                <a:latin typeface="Calibri" panose="020F0502020204030204" pitchFamily="34" charset="0"/>
                <a:ea typeface="Times New Roman" panose="02020603050405020304" pitchFamily="18" charset="0"/>
                <a:cs typeface="Calibri" panose="020F0502020204030204" pitchFamily="34" charset="0"/>
              </a:rPr>
              <a:t>esp</a:t>
            </a:r>
            <a:r>
              <a:rPr lang="en-US" sz="2800" spc="5" dirty="0">
                <a:latin typeface="Calibri" panose="020F0502020204030204" pitchFamily="34" charset="0"/>
                <a:ea typeface="Times New Roman" panose="02020603050405020304" pitchFamily="18" charset="0"/>
                <a:cs typeface="Calibri" panose="020F0502020204030204" pitchFamily="34" charset="0"/>
              </a:rPr>
              <a:t>o</a:t>
            </a:r>
            <a:r>
              <a:rPr lang="en-US" sz="2800" spc="-5" dirty="0">
                <a:latin typeface="Calibri" panose="020F0502020204030204" pitchFamily="34" charset="0"/>
                <a:ea typeface="Times New Roman" panose="02020603050405020304" pitchFamily="18" charset="0"/>
                <a:cs typeface="Calibri" panose="020F0502020204030204" pitchFamily="34" charset="0"/>
              </a:rPr>
              <a:t>nd</a:t>
            </a:r>
            <a:r>
              <a:rPr lang="en-US" sz="2800" dirty="0">
                <a:latin typeface="Calibri" panose="020F0502020204030204" pitchFamily="34" charset="0"/>
                <a:ea typeface="Times New Roman" panose="02020603050405020304" pitchFamily="18" charset="0"/>
                <a:cs typeface="Calibri" panose="020F0502020204030204" pitchFamily="34" charset="0"/>
              </a:rPr>
              <a:t>e</a:t>
            </a:r>
            <a:r>
              <a:rPr lang="en-US" sz="2800" spc="-15" dirty="0">
                <a:latin typeface="Calibri" panose="020F0502020204030204" pitchFamily="34" charset="0"/>
                <a:ea typeface="Times New Roman" panose="02020603050405020304" pitchFamily="18" charset="0"/>
                <a:cs typeface="Calibri" panose="020F0502020204030204" pitchFamily="34" charset="0"/>
              </a:rPr>
              <a:t>n</a:t>
            </a:r>
            <a:r>
              <a:rPr lang="en-US" sz="2800" dirty="0">
                <a:latin typeface="Calibri" panose="020F0502020204030204" pitchFamily="34" charset="0"/>
                <a:ea typeface="Times New Roman" panose="02020603050405020304" pitchFamily="18" charset="0"/>
                <a:cs typeface="Calibri" panose="020F0502020204030204" pitchFamily="34" charset="0"/>
              </a:rPr>
              <a:t>t</a:t>
            </a:r>
            <a:r>
              <a:rPr lang="en-US" sz="2800" spc="5" dirty="0">
                <a:latin typeface="Calibri" panose="020F0502020204030204" pitchFamily="34" charset="0"/>
                <a:ea typeface="Times New Roman" panose="02020603050405020304" pitchFamily="18" charset="0"/>
                <a:cs typeface="Calibri" panose="020F0502020204030204" pitchFamily="34" charset="0"/>
              </a:rPr>
              <a:t>s</a:t>
            </a:r>
            <a:r>
              <a:rPr lang="en-US" sz="2800" dirty="0">
                <a:latin typeface="Calibri" panose="020F0502020204030204" pitchFamily="34" charset="0"/>
                <a:ea typeface="Times New Roman" panose="02020603050405020304" pitchFamily="18" charset="0"/>
                <a:cs typeface="Calibri" panose="020F0502020204030204" pitchFamily="34" charset="0"/>
              </a:rPr>
              <a:t>. </a:t>
            </a: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lvl="1" indent="-342900">
              <a:lnSpc>
                <a:spcPct val="95000"/>
              </a:lnSpc>
              <a:buClr>
                <a:srgbClr val="000000"/>
              </a:buClr>
              <a:buSzPct val="100000"/>
              <a:buFontTx/>
              <a:buChar char="•"/>
            </a:pPr>
            <a:endParaRPr lang="en-US" sz="2900" dirty="0">
              <a:solidFill>
                <a:srgbClr val="000000"/>
              </a:solidFill>
              <a:latin typeface="Arial" pitchFamily="34" charset="0"/>
            </a:endParaRPr>
          </a:p>
        </p:txBody>
      </p:sp>
    </p:spTree>
    <p:extLst>
      <p:ext uri="{BB962C8B-B14F-4D97-AF65-F5344CB8AC3E}">
        <p14:creationId xmlns:p14="http://schemas.microsoft.com/office/powerpoint/2010/main" xmlns="" val="263607886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solidFill>
                  <a:schemeClr val="tx1"/>
                </a:solidFill>
              </a:rPr>
              <a:t>E-AUCTION PROCESS</a:t>
            </a:r>
            <a:endParaRPr lang="en-TT" dirty="0">
              <a:solidFill>
                <a:schemeClr val="tx1"/>
              </a:solidFill>
            </a:endParaRPr>
          </a:p>
        </p:txBody>
      </p:sp>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20</a:t>
            </a:fld>
            <a:endParaRPr lang="en-US" dirty="0">
              <a:solidFill>
                <a:prstClr val="black"/>
              </a:solidFill>
            </a:endParaRPr>
          </a:p>
        </p:txBody>
      </p:sp>
      <p:sp>
        <p:nvSpPr>
          <p:cNvPr id="5" name="Content Placeholder 4"/>
          <p:cNvSpPr>
            <a:spLocks noGrp="1"/>
          </p:cNvSpPr>
          <p:nvPr>
            <p:ph idx="1"/>
          </p:nvPr>
        </p:nvSpPr>
        <p:spPr>
          <a:xfrm>
            <a:off x="762000" y="2057400"/>
            <a:ext cx="7620000" cy="3277820"/>
          </a:xfrm>
          <a:prstGeom prst="rect">
            <a:avLst/>
          </a:prstGeom>
        </p:spPr>
        <p:txBody>
          <a:bodyPr wrap="square">
            <a:spAutoFit/>
          </a:bodyPr>
          <a:lstStyle/>
          <a:p>
            <a:pPr marL="619100" indent="-238115" algn="just" fontAlgn="auto">
              <a:lnSpc>
                <a:spcPct val="115000"/>
              </a:lnSpc>
              <a:spcBef>
                <a:spcPts val="0"/>
              </a:spcBef>
              <a:spcAft>
                <a:spcPts val="0"/>
              </a:spcAft>
              <a:buFont typeface="Arial" panose="020B0604020202020204" pitchFamily="34" charset="0"/>
              <a:buChar char="•"/>
              <a:tabLst>
                <a:tab pos="238115" algn="l"/>
              </a:tabLst>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A member of the </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Procurement Department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through the E-Auction facilitator (Oracle) builds the event. </a:t>
            </a:r>
            <a:endPar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1181085" lvl="1" indent="-342900" algn="just" fontAlgn="auto">
              <a:lnSpc>
                <a:spcPct val="115000"/>
              </a:lnSpc>
              <a:spcBef>
                <a:spcPts val="0"/>
              </a:spcBef>
              <a:spcAft>
                <a:spcPts val="0"/>
              </a:spcAft>
              <a:buFont typeface="Wingdings" pitchFamily="2" charset="2"/>
              <a:buChar char="Ø"/>
              <a:tabLst>
                <a:tab pos="238115" algn="l"/>
              </a:tabLst>
            </a:pP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Sets parameters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for the </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event</a:t>
            </a:r>
          </a:p>
          <a:p>
            <a:pPr marL="1181085" lvl="1" indent="-342900" algn="just" fontAlgn="auto">
              <a:lnSpc>
                <a:spcPct val="115000"/>
              </a:lnSpc>
              <a:spcBef>
                <a:spcPts val="0"/>
              </a:spcBef>
              <a:spcAft>
                <a:spcPts val="0"/>
              </a:spcAft>
              <a:buFont typeface="Wingdings" pitchFamily="2" charset="2"/>
              <a:buChar char="Ø"/>
              <a:tabLst>
                <a:tab pos="238115" algn="l"/>
              </a:tabLst>
            </a:pP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Parameters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include pre-bid and bid dates, Authority’s estimate and overtime rules</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84728186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TT" dirty="0" smtClean="0"/>
              <a:t>      </a:t>
            </a:r>
            <a:r>
              <a:rPr lang="en-TT" dirty="0" smtClean="0">
                <a:solidFill>
                  <a:schemeClr val="tx1"/>
                </a:solidFill>
              </a:rPr>
              <a:t>E </a:t>
            </a:r>
            <a:r>
              <a:rPr lang="en-TT" dirty="0">
                <a:solidFill>
                  <a:schemeClr val="tx1"/>
                </a:solidFill>
              </a:rPr>
              <a:t>- AUCTION  - ONLINE BIDDING </a:t>
            </a:r>
            <a:r>
              <a:rPr lang="en-TT" dirty="0"/>
              <a:t>PROCESS</a:t>
            </a:r>
          </a:p>
        </p:txBody>
      </p:sp>
      <p:sp>
        <p:nvSpPr>
          <p:cNvPr id="3" name="Content Placeholder 2"/>
          <p:cNvSpPr>
            <a:spLocks noGrp="1"/>
          </p:cNvSpPr>
          <p:nvPr>
            <p:ph idx="1"/>
          </p:nvPr>
        </p:nvSpPr>
        <p:spPr/>
        <p:txBody>
          <a:bodyPr/>
          <a:lstStyle/>
          <a:p>
            <a:pPr marL="0" indent="0">
              <a:buNone/>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The Overtime is a setting whereby if either the first, second or third placed contractor places a bid within the last three minutes of the event, the timing of the event will be extended by a further three minutes.</a:t>
            </a:r>
          </a:p>
          <a:p>
            <a:endParaRPr lang="en-TT" dirty="0"/>
          </a:p>
        </p:txBody>
      </p:sp>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xmlns="" val="246350793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22</a:t>
            </a:fld>
            <a:endParaRPr lang="en-US" dirty="0">
              <a:solidFill>
                <a:prstClr val="black"/>
              </a:solidFill>
            </a:endParaRPr>
          </a:p>
        </p:txBody>
      </p:sp>
      <p:sp>
        <p:nvSpPr>
          <p:cNvPr id="5" name="Content Placeholder 4"/>
          <p:cNvSpPr>
            <a:spLocks noGrp="1"/>
          </p:cNvSpPr>
          <p:nvPr>
            <p:ph idx="1"/>
          </p:nvPr>
        </p:nvSpPr>
        <p:spPr>
          <a:xfrm>
            <a:off x="533400" y="1066800"/>
            <a:ext cx="8229600" cy="5649239"/>
          </a:xfrm>
          <a:prstGeom prst="rect">
            <a:avLst/>
          </a:prstGeom>
        </p:spPr>
        <p:txBody>
          <a:bodyPr wrap="square">
            <a:spAutoFit/>
          </a:bodyPr>
          <a:lstStyle/>
          <a:p>
            <a:pPr marL="666735" indent="-285750" algn="just" fontAlgn="auto">
              <a:spcBef>
                <a:spcPts val="0"/>
              </a:spcBef>
              <a:spcAft>
                <a:spcPts val="833"/>
              </a:spcAft>
              <a:buFont typeface="Arial" panose="020B0604020202020204" pitchFamily="34" charset="0"/>
              <a:buChar char="•"/>
              <a:tabLst>
                <a:tab pos="238115" algn="l"/>
              </a:tabLst>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A soft copy of the bidding document is </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converted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to PDF format and uploaded to the </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event.</a:t>
            </a:r>
            <a:endParaRPr lang="en-US" sz="1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666735" indent="-285750" algn="just" fontAlgn="auto">
              <a:spcBef>
                <a:spcPts val="0"/>
              </a:spcBef>
              <a:spcAft>
                <a:spcPts val="833"/>
              </a:spcAft>
              <a:buFont typeface="Arial" panose="020B0604020202020204" pitchFamily="34" charset="0"/>
              <a:buChar char="•"/>
              <a:tabLst>
                <a:tab pos="238115" algn="l"/>
              </a:tabLst>
            </a:pPr>
            <a:r>
              <a:rPr lang="en-US" dirty="0">
                <a:solidFill>
                  <a:prstClr val="black"/>
                </a:solidFill>
                <a:latin typeface="Calibri" panose="020F0502020204030204" pitchFamily="34" charset="0"/>
                <a:cs typeface="Calibri" panose="020F0502020204030204" pitchFamily="34" charset="0"/>
              </a:rPr>
              <a:t>I</a:t>
            </a:r>
            <a:r>
              <a:rPr lang="en-US" dirty="0" smtClean="0">
                <a:solidFill>
                  <a:prstClr val="black"/>
                </a:solidFill>
                <a:latin typeface="Calibri" panose="020F0502020204030204" pitchFamily="34" charset="0"/>
                <a:cs typeface="Calibri" panose="020F0502020204030204" pitchFamily="34" charset="0"/>
              </a:rPr>
              <a:t>nterested </a:t>
            </a:r>
            <a:r>
              <a:rPr lang="en-US" dirty="0">
                <a:solidFill>
                  <a:prstClr val="black"/>
                </a:solidFill>
                <a:latin typeface="Calibri" panose="020F0502020204030204" pitchFamily="34" charset="0"/>
                <a:cs typeface="Calibri" panose="020F0502020204030204" pitchFamily="34" charset="0"/>
              </a:rPr>
              <a:t>contractor must first pay the bidding document fee for the tender.</a:t>
            </a:r>
            <a:r>
              <a:rPr lang="en-TT" dirty="0">
                <a:solidFill>
                  <a:prstClr val="black"/>
                </a:solidFill>
                <a:latin typeface="Calibri" panose="020F0502020204030204" pitchFamily="34" charset="0"/>
                <a:cs typeface="Calibri" panose="020F0502020204030204" pitchFamily="34" charset="0"/>
              </a:rPr>
              <a:t> </a:t>
            </a:r>
            <a:endParaRPr lang="en-TT" dirty="0" smtClean="0">
              <a:solidFill>
                <a:prstClr val="black"/>
              </a:solidFill>
              <a:latin typeface="Calibri" panose="020F0502020204030204" pitchFamily="34" charset="0"/>
              <a:cs typeface="Calibri" panose="020F0502020204030204" pitchFamily="34" charset="0"/>
            </a:endParaRPr>
          </a:p>
          <a:p>
            <a:pPr marL="666735" indent="-285750" algn="just" fontAlgn="auto">
              <a:spcBef>
                <a:spcPts val="0"/>
              </a:spcBef>
              <a:spcAft>
                <a:spcPts val="833"/>
              </a:spcAft>
              <a:buFont typeface="Arial" panose="020B0604020202020204" pitchFamily="34" charset="0"/>
              <a:buChar char="•"/>
              <a:tabLst>
                <a:tab pos="238115" algn="l"/>
              </a:tabLst>
            </a:pPr>
            <a:r>
              <a:rPr lang="en-TT" dirty="0" smtClean="0">
                <a:solidFill>
                  <a:prstClr val="black"/>
                </a:solidFill>
                <a:latin typeface="Calibri" panose="020F0502020204030204" pitchFamily="34" charset="0"/>
                <a:cs typeface="Calibri" panose="020F0502020204030204" pitchFamily="34" charset="0"/>
              </a:rPr>
              <a:t>Then the </a:t>
            </a:r>
            <a:r>
              <a:rPr lang="en-TT" dirty="0">
                <a:solidFill>
                  <a:prstClr val="black"/>
                </a:solidFill>
                <a:latin typeface="Calibri" panose="020F0502020204030204" pitchFamily="34" charset="0"/>
                <a:cs typeface="Calibri" panose="020F0502020204030204" pitchFamily="34" charset="0"/>
              </a:rPr>
              <a:t>Contractor will </a:t>
            </a:r>
            <a:r>
              <a:rPr lang="en-TT" dirty="0" smtClean="0">
                <a:solidFill>
                  <a:prstClr val="black"/>
                </a:solidFill>
                <a:latin typeface="Calibri" panose="020F0502020204030204" pitchFamily="34" charset="0"/>
                <a:cs typeface="Calibri" panose="020F0502020204030204" pitchFamily="34" charset="0"/>
              </a:rPr>
              <a:t>be </a:t>
            </a:r>
            <a:r>
              <a:rPr lang="en-TT" dirty="0">
                <a:solidFill>
                  <a:prstClr val="black"/>
                </a:solidFill>
                <a:latin typeface="Calibri" panose="020F0502020204030204" pitchFamily="34" charset="0"/>
                <a:cs typeface="Calibri" panose="020F0502020204030204" pitchFamily="34" charset="0"/>
              </a:rPr>
              <a:t>uploaded to the “event</a:t>
            </a:r>
            <a:r>
              <a:rPr lang="en-TT" dirty="0" smtClean="0">
                <a:solidFill>
                  <a:prstClr val="black"/>
                </a:solidFill>
                <a:latin typeface="Calibri" panose="020F0502020204030204" pitchFamily="34" charset="0"/>
                <a:cs typeface="Calibri" panose="020F0502020204030204" pitchFamily="34" charset="0"/>
              </a:rPr>
              <a:t>”.</a:t>
            </a:r>
          </a:p>
          <a:p>
            <a:pPr marL="666735" indent="-285750" algn="just" fontAlgn="auto">
              <a:spcBef>
                <a:spcPts val="0"/>
              </a:spcBef>
              <a:spcAft>
                <a:spcPts val="833"/>
              </a:spcAft>
              <a:buFont typeface="Arial" panose="020B0604020202020204" pitchFamily="34" charset="0"/>
              <a:buChar char="•"/>
              <a:tabLst>
                <a:tab pos="238115" algn="l"/>
              </a:tabLst>
            </a:pPr>
            <a:r>
              <a:rPr lang="en-TT" dirty="0" smtClean="0">
                <a:solidFill>
                  <a:prstClr val="black"/>
                </a:solidFill>
                <a:latin typeface="Calibri" panose="020F0502020204030204" pitchFamily="34" charset="0"/>
                <a:cs typeface="Calibri" panose="020F0502020204030204" pitchFamily="34" charset="0"/>
              </a:rPr>
              <a:t>A </a:t>
            </a:r>
            <a:r>
              <a:rPr lang="en-TT" dirty="0">
                <a:solidFill>
                  <a:prstClr val="black"/>
                </a:solidFill>
                <a:latin typeface="Calibri" panose="020F0502020204030204" pitchFamily="34" charset="0"/>
                <a:cs typeface="Calibri" panose="020F0502020204030204" pitchFamily="34" charset="0"/>
              </a:rPr>
              <a:t>link will be sent to the </a:t>
            </a:r>
            <a:r>
              <a:rPr lang="en-US" dirty="0">
                <a:solidFill>
                  <a:prstClr val="black"/>
                </a:solidFill>
                <a:latin typeface="Calibri" panose="020F0502020204030204" pitchFamily="34" charset="0"/>
                <a:cs typeface="Calibri" panose="020F0502020204030204" pitchFamily="34" charset="0"/>
              </a:rPr>
              <a:t>contractor indicating that they have been invited to  an e-Auction event.</a:t>
            </a:r>
          </a:p>
          <a:p>
            <a:pPr marL="380985" algn="just" fontAlgn="auto">
              <a:lnSpc>
                <a:spcPct val="115000"/>
              </a:lnSpc>
              <a:spcBef>
                <a:spcPts val="0"/>
              </a:spcBef>
              <a:spcAft>
                <a:spcPts val="833"/>
              </a:spcAft>
              <a:tabLst>
                <a:tab pos="238115" algn="l"/>
              </a:tabLst>
            </a:pPr>
            <a:endParaRPr lang="en-US" sz="1333"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p:cNvSpPr>
            <a:spLocks noGrp="1"/>
          </p:cNvSpPr>
          <p:nvPr>
            <p:ph type="title"/>
          </p:nvPr>
        </p:nvSpPr>
        <p:spPr>
          <a:xfrm>
            <a:off x="457200" y="19050"/>
            <a:ext cx="8229600" cy="895350"/>
          </a:xfrm>
        </p:spPr>
        <p:txBody>
          <a:bodyPr/>
          <a:lstStyle/>
          <a:p>
            <a:r>
              <a:rPr lang="en-TT" dirty="0" smtClean="0"/>
              <a:t>      </a:t>
            </a:r>
            <a:r>
              <a:rPr lang="en-TT" dirty="0" smtClean="0">
                <a:solidFill>
                  <a:schemeClr val="tx1"/>
                </a:solidFill>
              </a:rPr>
              <a:t>E </a:t>
            </a:r>
            <a:r>
              <a:rPr lang="en-TT" dirty="0">
                <a:solidFill>
                  <a:schemeClr val="tx1"/>
                </a:solidFill>
              </a:rPr>
              <a:t>- AUCTION  - ONLINE BIDDING </a:t>
            </a:r>
            <a:r>
              <a:rPr lang="en-TT" dirty="0"/>
              <a:t>PROCESS</a:t>
            </a:r>
          </a:p>
        </p:txBody>
      </p:sp>
    </p:spTree>
    <p:extLst>
      <p:ext uri="{BB962C8B-B14F-4D97-AF65-F5344CB8AC3E}">
        <p14:creationId xmlns:p14="http://schemas.microsoft.com/office/powerpoint/2010/main" xmlns="" val="312437313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23</a:t>
            </a:fld>
            <a:endParaRPr lang="en-US" dirty="0">
              <a:solidFill>
                <a:prstClr val="black"/>
              </a:solidFill>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7173" y="1640997"/>
            <a:ext cx="7809653" cy="4444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a:spLocks noGrp="1"/>
          </p:cNvSpPr>
          <p:nvPr>
            <p:ph type="title"/>
          </p:nvPr>
        </p:nvSpPr>
        <p:spPr>
          <a:xfrm>
            <a:off x="457200" y="0"/>
            <a:ext cx="8229600" cy="914400"/>
          </a:xfrm>
        </p:spPr>
        <p:txBody>
          <a:bodyPr/>
          <a:lstStyle/>
          <a:p>
            <a:r>
              <a:rPr lang="en-TT" dirty="0" smtClean="0"/>
              <a:t>      </a:t>
            </a:r>
            <a:r>
              <a:rPr lang="en-TT" dirty="0" smtClean="0">
                <a:solidFill>
                  <a:schemeClr val="tx1"/>
                </a:solidFill>
              </a:rPr>
              <a:t>E </a:t>
            </a:r>
            <a:r>
              <a:rPr lang="en-TT" dirty="0">
                <a:solidFill>
                  <a:schemeClr val="tx1"/>
                </a:solidFill>
              </a:rPr>
              <a:t>- AUCTION  - ONLINE BIDDING </a:t>
            </a:r>
            <a:r>
              <a:rPr lang="en-TT" dirty="0"/>
              <a:t>PROCESS</a:t>
            </a:r>
          </a:p>
        </p:txBody>
      </p:sp>
    </p:spTree>
    <p:extLst>
      <p:ext uri="{BB962C8B-B14F-4D97-AF65-F5344CB8AC3E}">
        <p14:creationId xmlns:p14="http://schemas.microsoft.com/office/powerpoint/2010/main" xmlns="" val="359189693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24</a:t>
            </a:fld>
            <a:endParaRPr lang="en-US" dirty="0">
              <a:solidFill>
                <a:prstClr val="black"/>
              </a:solidFill>
            </a:endParaRP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4565" y="1857423"/>
            <a:ext cx="7254869" cy="4011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457200" y="0"/>
            <a:ext cx="8229600" cy="914400"/>
          </a:xfrm>
        </p:spPr>
        <p:txBody>
          <a:bodyPr/>
          <a:lstStyle/>
          <a:p>
            <a:r>
              <a:rPr lang="en-TT" dirty="0" smtClean="0"/>
              <a:t>      </a:t>
            </a:r>
            <a:r>
              <a:rPr lang="en-TT" dirty="0" smtClean="0">
                <a:solidFill>
                  <a:schemeClr val="tx1"/>
                </a:solidFill>
              </a:rPr>
              <a:t>E </a:t>
            </a:r>
            <a:r>
              <a:rPr lang="en-TT" dirty="0">
                <a:solidFill>
                  <a:schemeClr val="tx1"/>
                </a:solidFill>
              </a:rPr>
              <a:t>- AUCTION  - ONLINE BIDDING </a:t>
            </a:r>
            <a:r>
              <a:rPr lang="en-TT" dirty="0"/>
              <a:t>PROCESS</a:t>
            </a:r>
          </a:p>
        </p:txBody>
      </p:sp>
    </p:spTree>
    <p:extLst>
      <p:ext uri="{BB962C8B-B14F-4D97-AF65-F5344CB8AC3E}">
        <p14:creationId xmlns:p14="http://schemas.microsoft.com/office/powerpoint/2010/main" xmlns="" val="172008385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25</a:t>
            </a:fld>
            <a:endParaRPr lang="en-US" dirty="0">
              <a:solidFill>
                <a:prstClr val="black"/>
              </a:solidFill>
            </a:endParaRPr>
          </a:p>
        </p:txBody>
      </p:sp>
      <p:sp>
        <p:nvSpPr>
          <p:cNvPr id="5" name="Content Placeholder 4"/>
          <p:cNvSpPr>
            <a:spLocks noGrp="1"/>
          </p:cNvSpPr>
          <p:nvPr>
            <p:ph idx="1"/>
          </p:nvPr>
        </p:nvSpPr>
        <p:spPr>
          <a:xfrm>
            <a:off x="457200" y="1600200"/>
            <a:ext cx="8229600" cy="4524315"/>
          </a:xfrm>
          <a:prstGeom prst="rect">
            <a:avLst/>
          </a:prstGeom>
        </p:spPr>
        <p:txBody>
          <a:bodyPr wrap="square">
            <a:spAutoFit/>
          </a:bodyPr>
          <a:lstStyle/>
          <a:p>
            <a:pPr marL="666735" indent="-285750" algn="just" fontAlgn="auto">
              <a:spcBef>
                <a:spcPts val="0"/>
              </a:spcBef>
              <a:spcAft>
                <a:spcPts val="0"/>
              </a:spcAft>
              <a:buFont typeface="Arial" panose="020B0604020202020204" pitchFamily="34" charset="0"/>
              <a:buChar char="•"/>
              <a:tabLst>
                <a:tab pos="238115" algn="l"/>
              </a:tabLst>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Representatives from </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Procurement monitor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the event to identify and respond to any improprieties </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during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the course of the event</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666735" indent="-285750" algn="just" fontAlgn="auto">
              <a:spcBef>
                <a:spcPts val="0"/>
              </a:spcBef>
              <a:spcAft>
                <a:spcPts val="0"/>
              </a:spcAft>
              <a:buFont typeface="Arial" panose="020B0604020202020204" pitchFamily="34" charset="0"/>
              <a:buChar char="•"/>
              <a:tabLst>
                <a:tab pos="238115" algn="l"/>
              </a:tabLst>
            </a:pP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The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use of cell phones is prohibited and </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no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one is allowed to exit the room</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a:t>
            </a:r>
          </a:p>
          <a:p>
            <a:pPr marL="380985" indent="0" algn="just" fontAlgn="auto">
              <a:spcBef>
                <a:spcPts val="0"/>
              </a:spcBef>
              <a:spcAft>
                <a:spcPts val="0"/>
              </a:spcAft>
              <a:buNone/>
              <a:tabLst>
                <a:tab pos="238115" algn="l"/>
              </a:tabLst>
            </a:pPr>
            <a:endParaRPr lang="en-US"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666735" indent="-285750" algn="just" fontAlgn="auto">
              <a:spcBef>
                <a:spcPts val="0"/>
              </a:spcBef>
              <a:spcAft>
                <a:spcPts val="833"/>
              </a:spcAft>
              <a:buFont typeface="Arial" panose="020B0604020202020204" pitchFamily="34" charset="0"/>
              <a:buChar char="•"/>
              <a:tabLst>
                <a:tab pos="238115" algn="l"/>
              </a:tabLst>
            </a:pP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Screen shots </a:t>
            </a:r>
            <a:r>
              <a:rPr lang="en-US" dirty="0" smtClean="0">
                <a:solidFill>
                  <a:prstClr val="black"/>
                </a:solidFill>
                <a:latin typeface="Calibri" panose="020F0502020204030204" pitchFamily="34" charset="0"/>
                <a:ea typeface="Calibri" panose="020F0502020204030204" pitchFamily="34" charset="0"/>
                <a:cs typeface="Calibri" panose="020F0502020204030204" pitchFamily="34" charset="0"/>
              </a:rPr>
              <a:t>are taken </a:t>
            </a:r>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periodically to record event details</a:t>
            </a:r>
          </a:p>
        </p:txBody>
      </p:sp>
      <p:sp>
        <p:nvSpPr>
          <p:cNvPr id="6" name="Title 1"/>
          <p:cNvSpPr>
            <a:spLocks noGrp="1"/>
          </p:cNvSpPr>
          <p:nvPr>
            <p:ph type="title"/>
          </p:nvPr>
        </p:nvSpPr>
        <p:spPr>
          <a:xfrm>
            <a:off x="457200" y="0"/>
            <a:ext cx="8229600" cy="914400"/>
          </a:xfrm>
        </p:spPr>
        <p:txBody>
          <a:bodyPr/>
          <a:lstStyle/>
          <a:p>
            <a:r>
              <a:rPr lang="en-TT" dirty="0" smtClean="0"/>
              <a:t>      </a:t>
            </a:r>
            <a:r>
              <a:rPr lang="en-TT" dirty="0" smtClean="0">
                <a:solidFill>
                  <a:schemeClr val="tx1"/>
                </a:solidFill>
              </a:rPr>
              <a:t>E </a:t>
            </a:r>
            <a:r>
              <a:rPr lang="en-TT" dirty="0">
                <a:solidFill>
                  <a:schemeClr val="tx1"/>
                </a:solidFill>
              </a:rPr>
              <a:t>- AUCTION  - ONLINE BIDDING </a:t>
            </a:r>
            <a:r>
              <a:rPr lang="en-TT" dirty="0"/>
              <a:t>PROCESS</a:t>
            </a:r>
          </a:p>
        </p:txBody>
      </p:sp>
    </p:spTree>
    <p:extLst>
      <p:ext uri="{BB962C8B-B14F-4D97-AF65-F5344CB8AC3E}">
        <p14:creationId xmlns:p14="http://schemas.microsoft.com/office/powerpoint/2010/main" xmlns="" val="400578888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prstClr val="black"/>
                </a:solidFill>
                <a:latin typeface="Calibri" panose="020F0502020204030204" pitchFamily="34" charset="0"/>
                <a:ea typeface="Calibri" panose="020F0502020204030204" pitchFamily="34" charset="0"/>
                <a:cs typeface="Calibri" panose="020F0502020204030204" pitchFamily="34" charset="0"/>
              </a:rPr>
              <a:t>Three working days after the event contractors are required to submit “hard copies” of their bid. The price submitted in the hard copy must correspond with the last price submitted by the firm at the close of the Auction.</a:t>
            </a:r>
          </a:p>
          <a:p>
            <a:endParaRPr lang="en-TT" dirty="0"/>
          </a:p>
        </p:txBody>
      </p:sp>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26</a:t>
            </a:fld>
            <a:endParaRPr lang="en-US" dirty="0">
              <a:solidFill>
                <a:prstClr val="black"/>
              </a:solidFill>
            </a:endParaRPr>
          </a:p>
        </p:txBody>
      </p:sp>
      <p:sp>
        <p:nvSpPr>
          <p:cNvPr id="5" name="Title 1"/>
          <p:cNvSpPr>
            <a:spLocks noGrp="1"/>
          </p:cNvSpPr>
          <p:nvPr>
            <p:ph type="title"/>
          </p:nvPr>
        </p:nvSpPr>
        <p:spPr>
          <a:xfrm>
            <a:off x="457200" y="0"/>
            <a:ext cx="8229600" cy="914400"/>
          </a:xfrm>
        </p:spPr>
        <p:txBody>
          <a:bodyPr/>
          <a:lstStyle/>
          <a:p>
            <a:r>
              <a:rPr lang="en-TT" dirty="0" smtClean="0"/>
              <a:t>      </a:t>
            </a:r>
            <a:r>
              <a:rPr lang="en-TT" dirty="0" smtClean="0">
                <a:solidFill>
                  <a:schemeClr val="tx1"/>
                </a:solidFill>
              </a:rPr>
              <a:t>E </a:t>
            </a:r>
            <a:r>
              <a:rPr lang="en-TT" dirty="0">
                <a:solidFill>
                  <a:schemeClr val="tx1"/>
                </a:solidFill>
              </a:rPr>
              <a:t>- AUCTION  - ONLINE BIDDING </a:t>
            </a:r>
            <a:r>
              <a:rPr lang="en-TT" dirty="0"/>
              <a:t>PROCESS</a:t>
            </a:r>
          </a:p>
        </p:txBody>
      </p:sp>
    </p:spTree>
    <p:extLst>
      <p:ext uri="{BB962C8B-B14F-4D97-AF65-F5344CB8AC3E}">
        <p14:creationId xmlns:p14="http://schemas.microsoft.com/office/powerpoint/2010/main" xmlns="" val="330631130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27</a:t>
            </a:fld>
            <a:endParaRPr lang="en-US" dirty="0">
              <a:solidFill>
                <a:prstClr val="black"/>
              </a:solidFill>
            </a:endParaRPr>
          </a:p>
        </p:txBody>
      </p:sp>
      <p:pic>
        <p:nvPicPr>
          <p:cNvPr id="5" name="Picture 4"/>
          <p:cNvPicPr>
            <a:picLocks noChangeAspect="1"/>
          </p:cNvPicPr>
          <p:nvPr/>
        </p:nvPicPr>
        <p:blipFill>
          <a:blip r:embed="rId2" cstate="print"/>
          <a:stretch>
            <a:fillRect/>
          </a:stretch>
        </p:blipFill>
        <p:spPr>
          <a:xfrm>
            <a:off x="609601" y="950934"/>
            <a:ext cx="8486226" cy="5754666"/>
          </a:xfrm>
          <a:prstGeom prst="rect">
            <a:avLst/>
          </a:prstGeom>
        </p:spPr>
      </p:pic>
      <p:sp>
        <p:nvSpPr>
          <p:cNvPr id="6" name="Title 1"/>
          <p:cNvSpPr>
            <a:spLocks noGrp="1"/>
          </p:cNvSpPr>
          <p:nvPr>
            <p:ph type="title"/>
          </p:nvPr>
        </p:nvSpPr>
        <p:spPr>
          <a:xfrm>
            <a:off x="457200" y="0"/>
            <a:ext cx="8229600" cy="950913"/>
          </a:xfrm>
        </p:spPr>
        <p:txBody>
          <a:bodyPr/>
          <a:lstStyle/>
          <a:p>
            <a:r>
              <a:rPr lang="en-TT" dirty="0" smtClean="0"/>
              <a:t>      </a:t>
            </a:r>
            <a:r>
              <a:rPr lang="en-TT" dirty="0" smtClean="0">
                <a:solidFill>
                  <a:schemeClr val="tx1"/>
                </a:solidFill>
              </a:rPr>
              <a:t>E </a:t>
            </a:r>
            <a:r>
              <a:rPr lang="en-TT" dirty="0">
                <a:solidFill>
                  <a:schemeClr val="tx1"/>
                </a:solidFill>
              </a:rPr>
              <a:t>- AUCTION  - ONLINE BIDDING </a:t>
            </a:r>
            <a:r>
              <a:rPr lang="en-TT" dirty="0"/>
              <a:t>PROCESS</a:t>
            </a:r>
          </a:p>
        </p:txBody>
      </p:sp>
    </p:spTree>
    <p:extLst>
      <p:ext uri="{BB962C8B-B14F-4D97-AF65-F5344CB8AC3E}">
        <p14:creationId xmlns:p14="http://schemas.microsoft.com/office/powerpoint/2010/main" xmlns="" val="179244060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28</a:t>
            </a:fld>
            <a:endParaRPr lang="en-US" dirty="0">
              <a:solidFill>
                <a:prstClr val="black"/>
              </a:solidFill>
            </a:endParaRPr>
          </a:p>
        </p:txBody>
      </p:sp>
      <p:sp>
        <p:nvSpPr>
          <p:cNvPr id="6" name="Rectangle 5"/>
          <p:cNvSpPr/>
          <p:nvPr/>
        </p:nvSpPr>
        <p:spPr>
          <a:xfrm>
            <a:off x="1219200" y="1066800"/>
            <a:ext cx="7162800" cy="4401205"/>
          </a:xfrm>
          <a:prstGeom prst="rect">
            <a:avLst/>
          </a:prstGeom>
        </p:spPr>
        <p:txBody>
          <a:bodyPr wrap="square">
            <a:spAutoFit/>
          </a:bodyPr>
          <a:lstStyle/>
          <a:p>
            <a:pPr marL="238115" indent="-238115" fontAlgn="auto">
              <a:lnSpc>
                <a:spcPct val="250000"/>
              </a:lnSpc>
              <a:spcBef>
                <a:spcPts val="0"/>
              </a:spcBef>
              <a:spcAft>
                <a:spcPts val="0"/>
              </a:spcAft>
              <a:buFont typeface="Arial" panose="020B0604020202020204" pitchFamily="34" charset="0"/>
              <a:buChar char="•"/>
            </a:pPr>
            <a:r>
              <a:rPr lang="en-US" sz="2800" dirty="0">
                <a:solidFill>
                  <a:prstClr val="black"/>
                </a:solidFill>
                <a:latin typeface="Cambria" panose="02040503050406030204" pitchFamily="18" charset="0"/>
              </a:rPr>
              <a:t>Pipes And Fittings</a:t>
            </a:r>
          </a:p>
          <a:p>
            <a:pPr marL="238115" indent="-238115" fontAlgn="auto">
              <a:lnSpc>
                <a:spcPct val="250000"/>
              </a:lnSpc>
              <a:spcBef>
                <a:spcPts val="0"/>
              </a:spcBef>
              <a:spcAft>
                <a:spcPts val="0"/>
              </a:spcAft>
              <a:buFont typeface="Arial" panose="020B0604020202020204" pitchFamily="34" charset="0"/>
              <a:buChar char="•"/>
            </a:pPr>
            <a:r>
              <a:rPr lang="en-US" sz="2800" dirty="0">
                <a:solidFill>
                  <a:prstClr val="black"/>
                </a:solidFill>
                <a:latin typeface="Cambria" panose="02040503050406030204" pitchFamily="18" charset="0"/>
              </a:rPr>
              <a:t>Chemicals (Liquid </a:t>
            </a:r>
            <a:r>
              <a:rPr lang="en-US" sz="2800" dirty="0" err="1">
                <a:solidFill>
                  <a:prstClr val="black"/>
                </a:solidFill>
                <a:latin typeface="Cambria" panose="02040503050406030204" pitchFamily="18" charset="0"/>
              </a:rPr>
              <a:t>Aluminium</a:t>
            </a:r>
            <a:r>
              <a:rPr lang="en-US" sz="2800" dirty="0">
                <a:solidFill>
                  <a:prstClr val="black"/>
                </a:solidFill>
                <a:latin typeface="Cambria" panose="02040503050406030204" pitchFamily="18" charset="0"/>
              </a:rPr>
              <a:t> </a:t>
            </a:r>
            <a:r>
              <a:rPr lang="en-US" sz="2800" dirty="0" err="1">
                <a:solidFill>
                  <a:prstClr val="black"/>
                </a:solidFill>
                <a:latin typeface="Cambria" panose="02040503050406030204" pitchFamily="18" charset="0"/>
              </a:rPr>
              <a:t>Sulphate</a:t>
            </a:r>
            <a:r>
              <a:rPr lang="en-US" sz="2800" dirty="0">
                <a:solidFill>
                  <a:prstClr val="black"/>
                </a:solidFill>
                <a:latin typeface="Cambria" panose="02040503050406030204" pitchFamily="18" charset="0"/>
              </a:rPr>
              <a:t>)</a:t>
            </a:r>
          </a:p>
          <a:p>
            <a:pPr marL="238115" indent="-238115" fontAlgn="auto">
              <a:lnSpc>
                <a:spcPct val="250000"/>
              </a:lnSpc>
              <a:spcBef>
                <a:spcPts val="0"/>
              </a:spcBef>
              <a:spcAft>
                <a:spcPts val="0"/>
              </a:spcAft>
              <a:buFont typeface="Arial" panose="020B0604020202020204" pitchFamily="34" charset="0"/>
              <a:buChar char="•"/>
            </a:pPr>
            <a:r>
              <a:rPr lang="en-US" sz="2800" dirty="0">
                <a:solidFill>
                  <a:prstClr val="black"/>
                </a:solidFill>
                <a:latin typeface="Cambria" panose="02040503050406030204" pitchFamily="18" charset="0"/>
              </a:rPr>
              <a:t>Computers</a:t>
            </a:r>
          </a:p>
          <a:p>
            <a:pPr fontAlgn="auto">
              <a:lnSpc>
                <a:spcPct val="250000"/>
              </a:lnSpc>
              <a:spcBef>
                <a:spcPts val="0"/>
              </a:spcBef>
              <a:spcAft>
                <a:spcPts val="0"/>
              </a:spcAft>
            </a:pPr>
            <a:r>
              <a:rPr lang="en-US" sz="2800" b="1" dirty="0">
                <a:solidFill>
                  <a:prstClr val="black"/>
                </a:solidFill>
                <a:latin typeface="Cambria" panose="02040503050406030204" pitchFamily="18" charset="0"/>
              </a:rPr>
              <a:t>Total Savings - TT$23 Million (Four events)</a:t>
            </a:r>
          </a:p>
        </p:txBody>
      </p:sp>
      <p:sp>
        <p:nvSpPr>
          <p:cNvPr id="7" name="Title 1"/>
          <p:cNvSpPr txBox="1">
            <a:spLocks noGrp="1"/>
          </p:cNvSpPr>
          <p:nvPr>
            <p:ph type="title"/>
          </p:nvPr>
        </p:nvSpPr>
        <p:spPr>
          <a:xfrm>
            <a:off x="457200" y="0"/>
            <a:ext cx="8229600" cy="9144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TT" dirty="0" smtClean="0">
                <a:solidFill>
                  <a:schemeClr val="tx1"/>
                </a:solidFill>
              </a:rPr>
              <a:t>E-Auction savings 2006</a:t>
            </a:r>
            <a:endParaRPr lang="en-US" dirty="0">
              <a:solidFill>
                <a:schemeClr val="tx1"/>
              </a:solidFill>
            </a:endParaRPr>
          </a:p>
        </p:txBody>
      </p:sp>
    </p:spTree>
    <p:extLst>
      <p:ext uri="{BB962C8B-B14F-4D97-AF65-F5344CB8AC3E}">
        <p14:creationId xmlns:p14="http://schemas.microsoft.com/office/powerpoint/2010/main" xmlns="" val="54709478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29</a:t>
            </a:fld>
            <a:endParaRPr lang="en-US" dirty="0">
              <a:solidFill>
                <a:prstClr val="black"/>
              </a:solidFill>
            </a:endParaRP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0260" y="1600200"/>
            <a:ext cx="7583479"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p:cNvSpPr txBox="1">
            <a:spLocks noGrp="1"/>
          </p:cNvSpPr>
          <p:nvPr>
            <p:ph type="title"/>
          </p:nvPr>
        </p:nvSpPr>
        <p:spPr>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TT" dirty="0" smtClean="0">
                <a:solidFill>
                  <a:schemeClr val="tx1"/>
                </a:solidFill>
              </a:rPr>
              <a:t>E-Auction savings 2008</a:t>
            </a:r>
            <a:endParaRPr lang="en-US" dirty="0">
              <a:solidFill>
                <a:schemeClr val="tx1"/>
              </a:solidFill>
            </a:endParaRPr>
          </a:p>
        </p:txBody>
      </p:sp>
    </p:spTree>
    <p:extLst>
      <p:ext uri="{BB962C8B-B14F-4D97-AF65-F5344CB8AC3E}">
        <p14:creationId xmlns:p14="http://schemas.microsoft.com/office/powerpoint/2010/main" xmlns="" val="242498617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TT" dirty="0" smtClean="0">
                <a:solidFill>
                  <a:schemeClr val="tx1"/>
                </a:solidFill>
              </a:rPr>
              <a:t>E-Tendering</a:t>
            </a:r>
            <a:endParaRPr lang="en-TT" dirty="0">
              <a:solidFill>
                <a:schemeClr val="tx1"/>
              </a:solidFill>
            </a:endParaRPr>
          </a:p>
        </p:txBody>
      </p:sp>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3</a:t>
            </a:fld>
            <a:endParaRPr lang="en-US" dirty="0">
              <a:solidFill>
                <a:prstClr val="black"/>
              </a:solidFill>
            </a:endParaRPr>
          </a:p>
        </p:txBody>
      </p:sp>
      <p:sp>
        <p:nvSpPr>
          <p:cNvPr id="7" name="Content Placeholder 2"/>
          <p:cNvSpPr>
            <a:spLocks noGrp="1"/>
          </p:cNvSpPr>
          <p:nvPr>
            <p:ph idx="1"/>
          </p:nvPr>
        </p:nvSpPr>
        <p:spPr/>
        <p:txBody>
          <a:bodyPr>
            <a:noAutofit/>
          </a:bodyPr>
          <a:lstStyle/>
          <a:p>
            <a:pPr marL="406400" indent="-342900" algn="just">
              <a:lnSpc>
                <a:spcPct val="115000"/>
              </a:lnSpc>
              <a:spcBef>
                <a:spcPts val="250"/>
              </a:spcBef>
              <a:buFont typeface="Arial" panose="020B0604020202020204" pitchFamily="34" charset="0"/>
              <a:buChar char="•"/>
            </a:pPr>
            <a:r>
              <a:rPr lang="en-US" sz="2400" spc="-10" dirty="0" smtClean="0">
                <a:latin typeface="Calibri" panose="020F0502020204030204" pitchFamily="34" charset="0"/>
                <a:ea typeface="Times New Roman" panose="02020603050405020304" pitchFamily="18" charset="0"/>
                <a:cs typeface="Calibri" panose="020F0502020204030204" pitchFamily="34" charset="0"/>
              </a:rPr>
              <a:t>P</a:t>
            </a:r>
            <a:r>
              <a:rPr lang="en-US" sz="2400" dirty="0" smtClean="0">
                <a:latin typeface="Calibri" panose="020F0502020204030204" pitchFamily="34" charset="0"/>
                <a:ea typeface="Times New Roman" panose="02020603050405020304" pitchFamily="18" charset="0"/>
                <a:cs typeface="Calibri" panose="020F0502020204030204" pitchFamily="34" charset="0"/>
              </a:rPr>
              <a:t>ri</a:t>
            </a:r>
            <a:r>
              <a:rPr lang="en-US" sz="2400" spc="-5" dirty="0" smtClean="0">
                <a:latin typeface="Calibri" panose="020F0502020204030204" pitchFamily="34" charset="0"/>
                <a:ea typeface="Times New Roman" panose="02020603050405020304" pitchFamily="18" charset="0"/>
                <a:cs typeface="Calibri" panose="020F0502020204030204" pitchFamily="34" charset="0"/>
              </a:rPr>
              <a:t>n</a:t>
            </a:r>
            <a:r>
              <a:rPr lang="en-US" sz="2400" dirty="0" smtClean="0">
                <a:latin typeface="Calibri" panose="020F0502020204030204" pitchFamily="34" charset="0"/>
                <a:ea typeface="Times New Roman" panose="02020603050405020304" pitchFamily="18" charset="0"/>
                <a:cs typeface="Calibri" panose="020F0502020204030204" pitchFamily="34" charset="0"/>
              </a:rPr>
              <a:t>ci</a:t>
            </a:r>
            <a:r>
              <a:rPr lang="en-US" sz="2400" spc="-5" dirty="0" smtClean="0">
                <a:latin typeface="Calibri" panose="020F0502020204030204" pitchFamily="34" charset="0"/>
                <a:ea typeface="Times New Roman" panose="02020603050405020304" pitchFamily="18" charset="0"/>
                <a:cs typeface="Calibri" panose="020F0502020204030204" pitchFamily="34" charset="0"/>
              </a:rPr>
              <a:t>p</a:t>
            </a:r>
            <a:r>
              <a:rPr lang="en-US" sz="2400" dirty="0" smtClean="0">
                <a:latin typeface="Calibri" panose="020F0502020204030204" pitchFamily="34" charset="0"/>
                <a:ea typeface="Times New Roman" panose="02020603050405020304" pitchFamily="18" charset="0"/>
                <a:cs typeface="Calibri" panose="020F0502020204030204" pitchFamily="34" charset="0"/>
              </a:rPr>
              <a:t>al t</a:t>
            </a:r>
            <a:r>
              <a:rPr lang="en-US" sz="2400" spc="-5" dirty="0" smtClean="0">
                <a:latin typeface="Calibri" panose="020F0502020204030204" pitchFamily="34" charset="0"/>
                <a:ea typeface="Times New Roman" panose="02020603050405020304" pitchFamily="18" charset="0"/>
                <a:cs typeface="Calibri" panose="020F0502020204030204" pitchFamily="34" charset="0"/>
              </a:rPr>
              <a:t>o</a:t>
            </a:r>
            <a:r>
              <a:rPr lang="en-US" sz="2400" spc="5" dirty="0" smtClean="0">
                <a:latin typeface="Calibri" panose="020F0502020204030204" pitchFamily="34" charset="0"/>
                <a:ea typeface="Times New Roman" panose="02020603050405020304" pitchFamily="18" charset="0"/>
                <a:cs typeface="Calibri" panose="020F0502020204030204" pitchFamily="34" charset="0"/>
              </a:rPr>
              <a:t>o</a:t>
            </a:r>
            <a:r>
              <a:rPr lang="en-US" sz="2400" dirty="0" smtClean="0">
                <a:latin typeface="Calibri" panose="020F0502020204030204" pitchFamily="34" charset="0"/>
                <a:ea typeface="Times New Roman" panose="02020603050405020304" pitchFamily="18" charset="0"/>
                <a:cs typeface="Calibri" panose="020F0502020204030204" pitchFamily="34" charset="0"/>
              </a:rPr>
              <a:t>ls:</a:t>
            </a:r>
          </a:p>
          <a:p>
            <a:pPr marL="850896" lvl="1" indent="-342900" algn="just">
              <a:lnSpc>
                <a:spcPct val="115000"/>
              </a:lnSpc>
              <a:spcBef>
                <a:spcPts val="250"/>
              </a:spcBef>
              <a:buFont typeface="Wingdings" pitchFamily="2" charset="2"/>
              <a:buChar char="Ø"/>
            </a:pPr>
            <a:r>
              <a:rPr lang="en-US" sz="2178" dirty="0" smtClean="0">
                <a:latin typeface="Calibri" panose="020F0502020204030204" pitchFamily="34" charset="0"/>
                <a:ea typeface="Times New Roman" panose="02020603050405020304" pitchFamily="18" charset="0"/>
                <a:cs typeface="Calibri" panose="020F0502020204030204" pitchFamily="34" charset="0"/>
              </a:rPr>
              <a:t>G</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oo</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g</a:t>
            </a:r>
            <a:r>
              <a:rPr lang="en-US" sz="2178" spc="-15" dirty="0" smtClean="0">
                <a:latin typeface="Calibri" panose="020F0502020204030204" pitchFamily="34" charset="0"/>
                <a:ea typeface="Times New Roman" panose="02020603050405020304" pitchFamily="18" charset="0"/>
                <a:cs typeface="Calibri" panose="020F0502020204030204" pitchFamily="34" charset="0"/>
              </a:rPr>
              <a:t>l</a:t>
            </a:r>
            <a:r>
              <a:rPr lang="en-US" sz="2178" dirty="0" smtClean="0">
                <a:latin typeface="Calibri" panose="020F0502020204030204" pitchFamily="34" charset="0"/>
                <a:ea typeface="Times New Roman" panose="02020603050405020304" pitchFamily="18" charset="0"/>
                <a:cs typeface="Calibri" panose="020F0502020204030204" pitchFamily="34" charset="0"/>
              </a:rPr>
              <a:t>e</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 </a:t>
            </a:r>
            <a:r>
              <a:rPr lang="en-US" sz="2178" dirty="0" smtClean="0">
                <a:latin typeface="Calibri" panose="020F0502020204030204" pitchFamily="34" charset="0"/>
                <a:ea typeface="Times New Roman" panose="02020603050405020304" pitchFamily="18" charset="0"/>
                <a:cs typeface="Calibri" panose="020F0502020204030204" pitchFamily="34" charset="0"/>
              </a:rPr>
              <a:t>S</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i</a:t>
            </a:r>
            <a:r>
              <a:rPr lang="en-US" sz="2178" dirty="0" smtClean="0">
                <a:latin typeface="Calibri" panose="020F0502020204030204" pitchFamily="34" charset="0"/>
                <a:ea typeface="Times New Roman" panose="02020603050405020304" pitchFamily="18" charset="0"/>
                <a:cs typeface="Calibri" panose="020F0502020204030204" pitchFamily="34" charset="0"/>
              </a:rPr>
              <a:t>t</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e</a:t>
            </a:r>
            <a:r>
              <a:rPr lang="en-US" sz="2178" dirty="0" smtClean="0">
                <a:latin typeface="Calibri" panose="020F0502020204030204" pitchFamily="34" charset="0"/>
                <a:ea typeface="Times New Roman" panose="02020603050405020304" pitchFamily="18" charset="0"/>
                <a:cs typeface="Calibri" panose="020F0502020204030204" pitchFamily="34" charset="0"/>
              </a:rPr>
              <a:t>s</a:t>
            </a:r>
          </a:p>
          <a:p>
            <a:pPr marL="850896" lvl="1" indent="-342900" algn="just">
              <a:lnSpc>
                <a:spcPct val="115000"/>
              </a:lnSpc>
              <a:spcBef>
                <a:spcPts val="250"/>
              </a:spcBef>
              <a:buFont typeface="Wingdings" pitchFamily="2" charset="2"/>
              <a:buChar char="Ø"/>
            </a:pPr>
            <a:r>
              <a:rPr lang="en-US" sz="2178" spc="-10" dirty="0" smtClean="0">
                <a:latin typeface="Calibri" panose="020F0502020204030204" pitchFamily="34" charset="0"/>
                <a:ea typeface="Times New Roman" panose="02020603050405020304" pitchFamily="18" charset="0"/>
                <a:cs typeface="Calibri" panose="020F0502020204030204" pitchFamily="34" charset="0"/>
              </a:rPr>
              <a:t>G</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oo</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g</a:t>
            </a:r>
            <a:r>
              <a:rPr lang="en-US" sz="2178" spc="-15" dirty="0" smtClean="0">
                <a:latin typeface="Calibri" panose="020F0502020204030204" pitchFamily="34" charset="0"/>
                <a:ea typeface="Times New Roman" panose="02020603050405020304" pitchFamily="18" charset="0"/>
                <a:cs typeface="Calibri" panose="020F0502020204030204" pitchFamily="34" charset="0"/>
              </a:rPr>
              <a:t>l</a:t>
            </a:r>
            <a:r>
              <a:rPr lang="en-US" sz="2178" dirty="0" smtClean="0">
                <a:latin typeface="Calibri" panose="020F0502020204030204" pitchFamily="34" charset="0"/>
                <a:ea typeface="Times New Roman" panose="02020603050405020304" pitchFamily="18" charset="0"/>
                <a:cs typeface="Calibri" panose="020F0502020204030204" pitchFamily="34" charset="0"/>
              </a:rPr>
              <a:t>e </a:t>
            </a:r>
            <a:r>
              <a:rPr lang="en-US" sz="2178" dirty="0">
                <a:latin typeface="Calibri" panose="020F0502020204030204" pitchFamily="34" charset="0"/>
                <a:ea typeface="Times New Roman" panose="02020603050405020304" pitchFamily="18" charset="0"/>
                <a:cs typeface="Calibri" panose="020F0502020204030204" pitchFamily="34" charset="0"/>
              </a:rPr>
              <a:t>G</a:t>
            </a:r>
            <a:r>
              <a:rPr lang="en-US" sz="2178" spc="5" dirty="0">
                <a:latin typeface="Calibri" panose="020F0502020204030204" pitchFamily="34" charset="0"/>
                <a:ea typeface="Times New Roman" panose="02020603050405020304" pitchFamily="18" charset="0"/>
                <a:cs typeface="Calibri" panose="020F0502020204030204" pitchFamily="34" charset="0"/>
              </a:rPr>
              <a:t>m</a:t>
            </a:r>
            <a:r>
              <a:rPr lang="en-US" sz="2178" dirty="0">
                <a:latin typeface="Calibri" panose="020F0502020204030204" pitchFamily="34" charset="0"/>
                <a:ea typeface="Times New Roman" panose="02020603050405020304" pitchFamily="18" charset="0"/>
                <a:cs typeface="Calibri" panose="020F0502020204030204" pitchFamily="34" charset="0"/>
              </a:rPr>
              <a:t>ail </a:t>
            </a:r>
            <a:r>
              <a:rPr lang="en-US" sz="2178" dirty="0" smtClean="0">
                <a:latin typeface="Calibri" panose="020F0502020204030204" pitchFamily="34" charset="0"/>
                <a:ea typeface="Times New Roman" panose="02020603050405020304" pitchFamily="18" charset="0"/>
                <a:cs typeface="Calibri" panose="020F0502020204030204" pitchFamily="34" charset="0"/>
              </a:rPr>
              <a:t>- i</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n</a:t>
            </a:r>
            <a:r>
              <a:rPr lang="en-US" sz="2178" spc="-15" dirty="0" smtClean="0">
                <a:latin typeface="Calibri" panose="020F0502020204030204" pitchFamily="34" charset="0"/>
                <a:ea typeface="Times New Roman" panose="02020603050405020304" pitchFamily="18" charset="0"/>
                <a:cs typeface="Calibri" panose="020F0502020204030204" pitchFamily="34" charset="0"/>
              </a:rPr>
              <a:t>f</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o</a:t>
            </a:r>
            <a:r>
              <a:rPr lang="en-US" sz="2178" dirty="0" smtClean="0">
                <a:latin typeface="Calibri" panose="020F0502020204030204" pitchFamily="34" charset="0"/>
                <a:ea typeface="Times New Roman" panose="02020603050405020304" pitchFamily="18" charset="0"/>
                <a:cs typeface="Calibri" panose="020F0502020204030204" pitchFamily="34" charset="0"/>
              </a:rPr>
              <a:t>r</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m</a:t>
            </a:r>
            <a:r>
              <a:rPr lang="en-US" sz="2178" dirty="0" smtClean="0">
                <a:latin typeface="Calibri" panose="020F0502020204030204" pitchFamily="34" charset="0"/>
                <a:ea typeface="Times New Roman" panose="02020603050405020304" pitchFamily="18" charset="0"/>
                <a:cs typeface="Calibri" panose="020F0502020204030204" pitchFamily="34" charset="0"/>
              </a:rPr>
              <a:t>ati</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o</a:t>
            </a:r>
            <a:r>
              <a:rPr lang="en-US" sz="2178" dirty="0" smtClean="0">
                <a:latin typeface="Calibri" panose="020F0502020204030204" pitchFamily="34" charset="0"/>
                <a:ea typeface="Times New Roman" panose="02020603050405020304" pitchFamily="18" charset="0"/>
                <a:cs typeface="Calibri" panose="020F0502020204030204" pitchFamily="34" charset="0"/>
              </a:rPr>
              <a:t>n</a:t>
            </a:r>
            <a:r>
              <a:rPr lang="en-US" sz="2178" spc="-10" dirty="0" smtClean="0">
                <a:latin typeface="Calibri" panose="020F0502020204030204" pitchFamily="34" charset="0"/>
                <a:ea typeface="Times New Roman" panose="02020603050405020304" pitchFamily="18" charset="0"/>
                <a:cs typeface="Calibri" panose="020F0502020204030204" pitchFamily="34" charset="0"/>
              </a:rPr>
              <a:t> </a:t>
            </a:r>
            <a:r>
              <a:rPr lang="en-US" sz="2178" dirty="0" smtClean="0">
                <a:latin typeface="Calibri" panose="020F0502020204030204" pitchFamily="34" charset="0"/>
                <a:ea typeface="Times New Roman" panose="02020603050405020304" pitchFamily="18" charset="0"/>
                <a:cs typeface="Calibri" panose="020F0502020204030204" pitchFamily="34" charset="0"/>
              </a:rPr>
              <a:t>sh</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a</a:t>
            </a:r>
            <a:r>
              <a:rPr lang="en-US" sz="2178" dirty="0" smtClean="0">
                <a:latin typeface="Calibri" panose="020F0502020204030204" pitchFamily="34" charset="0"/>
                <a:ea typeface="Times New Roman" panose="02020603050405020304" pitchFamily="18" charset="0"/>
                <a:cs typeface="Calibri" panose="020F0502020204030204" pitchFamily="34" charset="0"/>
              </a:rPr>
              <a:t>r</a:t>
            </a:r>
            <a:r>
              <a:rPr lang="en-US" sz="2178" spc="-15" dirty="0" smtClean="0">
                <a:latin typeface="Calibri" panose="020F0502020204030204" pitchFamily="34" charset="0"/>
                <a:ea typeface="Times New Roman" panose="02020603050405020304" pitchFamily="18" charset="0"/>
                <a:cs typeface="Calibri" panose="020F0502020204030204" pitchFamily="34" charset="0"/>
              </a:rPr>
              <a:t>i</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n</a:t>
            </a:r>
            <a:r>
              <a:rPr lang="en-US" sz="2178" dirty="0" smtClean="0">
                <a:latin typeface="Calibri" panose="020F0502020204030204" pitchFamily="34" charset="0"/>
                <a:ea typeface="Times New Roman" panose="02020603050405020304" pitchFamily="18" charset="0"/>
                <a:cs typeface="Calibri" panose="020F0502020204030204" pitchFamily="34" charset="0"/>
              </a:rPr>
              <a:t>g</a:t>
            </a:r>
          </a:p>
          <a:p>
            <a:pPr marL="850896" lvl="1" indent="-342900" algn="just">
              <a:lnSpc>
                <a:spcPct val="115000"/>
              </a:lnSpc>
              <a:spcBef>
                <a:spcPts val="250"/>
              </a:spcBef>
              <a:buFont typeface="Wingdings" pitchFamily="2" charset="2"/>
              <a:buChar char="Ø"/>
            </a:pPr>
            <a:r>
              <a:rPr lang="en-US" sz="2178" dirty="0" smtClean="0">
                <a:latin typeface="Calibri" panose="020F0502020204030204" pitchFamily="34" charset="0"/>
                <a:ea typeface="Times New Roman" panose="02020603050405020304" pitchFamily="18" charset="0"/>
                <a:cs typeface="Calibri" panose="020F0502020204030204" pitchFamily="34" charset="0"/>
              </a:rPr>
              <a:t>G</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o</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o</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g</a:t>
            </a:r>
            <a:r>
              <a:rPr lang="en-US" sz="2178" dirty="0" smtClean="0">
                <a:latin typeface="Calibri" panose="020F0502020204030204" pitchFamily="34" charset="0"/>
                <a:ea typeface="Times New Roman" panose="02020603050405020304" pitchFamily="18" charset="0"/>
                <a:cs typeface="Calibri" panose="020F0502020204030204" pitchFamily="34" charset="0"/>
              </a:rPr>
              <a:t>le</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 </a:t>
            </a:r>
            <a:r>
              <a:rPr lang="en-US" sz="2178" spc="5" dirty="0">
                <a:latin typeface="Calibri" panose="020F0502020204030204" pitchFamily="34" charset="0"/>
                <a:ea typeface="Times New Roman" panose="02020603050405020304" pitchFamily="18" charset="0"/>
                <a:cs typeface="Calibri" panose="020F0502020204030204" pitchFamily="34" charset="0"/>
              </a:rPr>
              <a:t>D</a:t>
            </a:r>
            <a:r>
              <a:rPr lang="en-US" sz="2178" spc="-5" dirty="0">
                <a:latin typeface="Calibri" panose="020F0502020204030204" pitchFamily="34" charset="0"/>
                <a:ea typeface="Times New Roman" panose="02020603050405020304" pitchFamily="18" charset="0"/>
                <a:cs typeface="Calibri" panose="020F0502020204030204" pitchFamily="34" charset="0"/>
              </a:rPr>
              <a:t>o</a:t>
            </a:r>
            <a:r>
              <a:rPr lang="en-US" sz="2178" dirty="0">
                <a:latin typeface="Calibri" panose="020F0502020204030204" pitchFamily="34" charset="0"/>
                <a:ea typeface="Times New Roman" panose="02020603050405020304" pitchFamily="18" charset="0"/>
                <a:cs typeface="Calibri" panose="020F0502020204030204" pitchFamily="34" charset="0"/>
              </a:rPr>
              <a:t>cs</a:t>
            </a:r>
            <a:r>
              <a:rPr lang="en-US" sz="2178" spc="5" dirty="0">
                <a:latin typeface="Calibri" panose="020F0502020204030204" pitchFamily="34" charset="0"/>
                <a:ea typeface="Times New Roman" panose="02020603050405020304" pitchFamily="18" charset="0"/>
                <a:cs typeface="Calibri" panose="020F0502020204030204" pitchFamily="34" charset="0"/>
              </a:rPr>
              <a:t> </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 e</a:t>
            </a:r>
            <a:r>
              <a:rPr lang="en-US" sz="2178" spc="-15" dirty="0" smtClean="0">
                <a:latin typeface="Calibri" panose="020F0502020204030204" pitchFamily="34" charset="0"/>
                <a:ea typeface="Times New Roman" panose="02020603050405020304" pitchFamily="18" charset="0"/>
                <a:cs typeface="Calibri" panose="020F0502020204030204" pitchFamily="34" charset="0"/>
              </a:rPr>
              <a:t>l</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e</a:t>
            </a:r>
            <a:r>
              <a:rPr lang="en-US" sz="2178" dirty="0" smtClean="0">
                <a:latin typeface="Calibri" panose="020F0502020204030204" pitchFamily="34" charset="0"/>
                <a:ea typeface="Times New Roman" panose="02020603050405020304" pitchFamily="18" charset="0"/>
                <a:cs typeface="Calibri" panose="020F0502020204030204" pitchFamily="34" charset="0"/>
              </a:rPr>
              <a:t>ctr</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o</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n</a:t>
            </a:r>
            <a:r>
              <a:rPr lang="en-US" sz="2178" dirty="0" smtClean="0">
                <a:latin typeface="Calibri" panose="020F0502020204030204" pitchFamily="34" charset="0"/>
                <a:ea typeface="Times New Roman" panose="02020603050405020304" pitchFamily="18" charset="0"/>
                <a:cs typeface="Calibri" panose="020F0502020204030204" pitchFamily="34" charset="0"/>
              </a:rPr>
              <a:t>ic</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 </a:t>
            </a:r>
            <a:r>
              <a:rPr lang="en-US" sz="2178" dirty="0">
                <a:latin typeface="Calibri" panose="020F0502020204030204" pitchFamily="34" charset="0"/>
                <a:ea typeface="Times New Roman" panose="02020603050405020304" pitchFamily="18" charset="0"/>
                <a:cs typeface="Calibri" panose="020F0502020204030204" pitchFamily="34" charset="0"/>
              </a:rPr>
              <a:t>t</a:t>
            </a:r>
            <a:r>
              <a:rPr lang="en-US" sz="2178" spc="5" dirty="0">
                <a:latin typeface="Calibri" panose="020F0502020204030204" pitchFamily="34" charset="0"/>
                <a:ea typeface="Times New Roman" panose="02020603050405020304" pitchFamily="18" charset="0"/>
                <a:cs typeface="Calibri" panose="020F0502020204030204" pitchFamily="34" charset="0"/>
              </a:rPr>
              <a:t>e</a:t>
            </a:r>
            <a:r>
              <a:rPr lang="en-US" sz="2178" spc="-5" dirty="0">
                <a:latin typeface="Calibri" panose="020F0502020204030204" pitchFamily="34" charset="0"/>
                <a:ea typeface="Times New Roman" panose="02020603050405020304" pitchFamily="18" charset="0"/>
                <a:cs typeface="Calibri" panose="020F0502020204030204" pitchFamily="34" charset="0"/>
              </a:rPr>
              <a:t>nd</a:t>
            </a:r>
            <a:r>
              <a:rPr lang="en-US" sz="2178" dirty="0">
                <a:latin typeface="Calibri" panose="020F0502020204030204" pitchFamily="34" charset="0"/>
                <a:ea typeface="Times New Roman" panose="02020603050405020304" pitchFamily="18" charset="0"/>
                <a:cs typeface="Calibri" panose="020F0502020204030204" pitchFamily="34" charset="0"/>
              </a:rPr>
              <a:t>er</a:t>
            </a:r>
            <a:r>
              <a:rPr lang="en-US" sz="2178" spc="-5" dirty="0">
                <a:latin typeface="Calibri" panose="020F0502020204030204" pitchFamily="34" charset="0"/>
                <a:ea typeface="Times New Roman" panose="02020603050405020304" pitchFamily="18" charset="0"/>
                <a:cs typeface="Calibri" panose="020F0502020204030204" pitchFamily="34" charset="0"/>
              </a:rPr>
              <a:t> </a:t>
            </a:r>
            <a:r>
              <a:rPr lang="en-US" sz="2178" dirty="0">
                <a:latin typeface="Calibri" panose="020F0502020204030204" pitchFamily="34" charset="0"/>
                <a:ea typeface="Times New Roman" panose="02020603050405020304" pitchFamily="18" charset="0"/>
                <a:cs typeface="Calibri" panose="020F0502020204030204" pitchFamily="34" charset="0"/>
              </a:rPr>
              <a:t>(e-</a:t>
            </a:r>
            <a:r>
              <a:rPr lang="en-US" sz="2178" spc="-10" dirty="0">
                <a:latin typeface="Calibri" panose="020F0502020204030204" pitchFamily="34" charset="0"/>
                <a:ea typeface="Times New Roman" panose="02020603050405020304" pitchFamily="18" charset="0"/>
                <a:cs typeface="Calibri" panose="020F0502020204030204" pitchFamily="34" charset="0"/>
              </a:rPr>
              <a:t>t</a:t>
            </a:r>
            <a:r>
              <a:rPr lang="en-US" sz="2178" dirty="0">
                <a:latin typeface="Calibri" panose="020F0502020204030204" pitchFamily="34" charset="0"/>
                <a:ea typeface="Times New Roman" panose="02020603050405020304" pitchFamily="18" charset="0"/>
                <a:cs typeface="Calibri" panose="020F0502020204030204" pitchFamily="34" charset="0"/>
              </a:rPr>
              <a:t>en</a:t>
            </a:r>
            <a:r>
              <a:rPr lang="en-US" sz="2178" spc="-5" dirty="0">
                <a:latin typeface="Calibri" panose="020F0502020204030204" pitchFamily="34" charset="0"/>
                <a:ea typeface="Times New Roman" panose="02020603050405020304" pitchFamily="18" charset="0"/>
                <a:cs typeface="Calibri" panose="020F0502020204030204" pitchFamily="34" charset="0"/>
              </a:rPr>
              <a:t>d</a:t>
            </a:r>
            <a:r>
              <a:rPr lang="en-US" sz="2178" dirty="0">
                <a:latin typeface="Calibri" panose="020F0502020204030204" pitchFamily="34" charset="0"/>
                <a:ea typeface="Times New Roman" panose="02020603050405020304" pitchFamily="18" charset="0"/>
                <a:cs typeface="Calibri" panose="020F0502020204030204" pitchFamily="34" charset="0"/>
              </a:rPr>
              <a:t>er)</a:t>
            </a:r>
            <a:r>
              <a:rPr lang="en-US" sz="2178" spc="-5" dirty="0">
                <a:latin typeface="Calibri" panose="020F0502020204030204" pitchFamily="34" charset="0"/>
                <a:ea typeface="Times New Roman" panose="02020603050405020304" pitchFamily="18" charset="0"/>
                <a:cs typeface="Calibri" panose="020F0502020204030204" pitchFamily="34" charset="0"/>
              </a:rPr>
              <a:t> </a:t>
            </a:r>
            <a:r>
              <a:rPr lang="en-US" sz="2178" spc="-10" dirty="0">
                <a:latin typeface="Calibri" panose="020F0502020204030204" pitchFamily="34" charset="0"/>
                <a:ea typeface="Times New Roman" panose="02020603050405020304" pitchFamily="18" charset="0"/>
                <a:cs typeface="Calibri" panose="020F0502020204030204" pitchFamily="34" charset="0"/>
              </a:rPr>
              <a:t>s</a:t>
            </a:r>
            <a:r>
              <a:rPr lang="en-US" sz="2178" spc="-5" dirty="0">
                <a:latin typeface="Calibri" panose="020F0502020204030204" pitchFamily="34" charset="0"/>
                <a:ea typeface="Times New Roman" panose="02020603050405020304" pitchFamily="18" charset="0"/>
                <a:cs typeface="Calibri" panose="020F0502020204030204" pitchFamily="34" charset="0"/>
              </a:rPr>
              <a:t>ub</a:t>
            </a:r>
            <a:r>
              <a:rPr lang="en-US" sz="2178" spc="5" dirty="0">
                <a:latin typeface="Calibri" panose="020F0502020204030204" pitchFamily="34" charset="0"/>
                <a:ea typeface="Times New Roman" panose="02020603050405020304" pitchFamily="18" charset="0"/>
                <a:cs typeface="Calibri" panose="020F0502020204030204" pitchFamily="34" charset="0"/>
              </a:rPr>
              <a:t>m</a:t>
            </a:r>
            <a:r>
              <a:rPr lang="en-US" sz="2178" dirty="0">
                <a:latin typeface="Calibri" panose="020F0502020204030204" pitchFamily="34" charset="0"/>
                <a:ea typeface="Times New Roman" panose="02020603050405020304" pitchFamily="18" charset="0"/>
                <a:cs typeface="Calibri" panose="020F0502020204030204" pitchFamily="34" charset="0"/>
              </a:rPr>
              <a:t>issio</a:t>
            </a:r>
            <a:r>
              <a:rPr lang="en-US" sz="2178" spc="5" dirty="0">
                <a:latin typeface="Calibri" panose="020F0502020204030204" pitchFamily="34" charset="0"/>
                <a:ea typeface="Times New Roman" panose="02020603050405020304" pitchFamily="18" charset="0"/>
                <a:cs typeface="Calibri" panose="020F0502020204030204" pitchFamily="34" charset="0"/>
              </a:rPr>
              <a:t>n</a:t>
            </a:r>
            <a:r>
              <a:rPr lang="en-US" sz="2178" dirty="0" smtClean="0">
                <a:latin typeface="Calibri" panose="020F0502020204030204" pitchFamily="34" charset="0"/>
                <a:ea typeface="Times New Roman" panose="02020603050405020304" pitchFamily="18" charset="0"/>
                <a:cs typeface="Calibri" panose="020F0502020204030204" pitchFamily="34" charset="0"/>
              </a:rPr>
              <a:t>.</a:t>
            </a:r>
          </a:p>
          <a:p>
            <a:pPr marL="406400" indent="-342900" algn="just">
              <a:lnSpc>
                <a:spcPct val="115000"/>
              </a:lnSpc>
              <a:spcBef>
                <a:spcPts val="250"/>
              </a:spcBef>
              <a:buFont typeface="Arial" panose="020B0604020202020204" pitchFamily="34" charset="0"/>
              <a:buChar char="•"/>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ts val="1100"/>
              </a:lnSpc>
              <a:spcBef>
                <a:spcPts val="90"/>
              </a:spcBef>
              <a:buNone/>
            </a:pPr>
            <a:r>
              <a:rPr lang="en-US" sz="2400" dirty="0">
                <a:latin typeface="Calibri" panose="020F0502020204030204" pitchFamily="34" charset="0"/>
                <a:ea typeface="Times New Roman" panose="02020603050405020304" pitchFamily="18" charset="0"/>
                <a:cs typeface="Calibri" panose="020F0502020204030204" pitchFamily="34" charset="0"/>
              </a:rPr>
              <a:t>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06400" marR="237490" indent="-342900" algn="just">
              <a:lnSpc>
                <a:spcPct val="115000"/>
              </a:lnSpc>
              <a:spcBef>
                <a:spcPts val="0"/>
              </a:spcBef>
              <a:buFont typeface="Arial" panose="020B0604020202020204" pitchFamily="34" charset="0"/>
              <a:buChar char="•"/>
            </a:pPr>
            <a:r>
              <a:rPr lang="en-US" sz="2400" dirty="0" smtClean="0">
                <a:latin typeface="Calibri" panose="020F0502020204030204" pitchFamily="34" charset="0"/>
                <a:ea typeface="Times New Roman" panose="02020603050405020304" pitchFamily="18" charset="0"/>
                <a:cs typeface="Calibri" panose="020F0502020204030204" pitchFamily="34" charset="0"/>
              </a:rPr>
              <a:t>Tech</a:t>
            </a:r>
            <a:r>
              <a:rPr lang="en-US" sz="2400" spc="-5" dirty="0" smtClean="0">
                <a:latin typeface="Calibri" panose="020F0502020204030204" pitchFamily="34" charset="0"/>
                <a:ea typeface="Times New Roman" panose="02020603050405020304" pitchFamily="18" charset="0"/>
                <a:cs typeface="Calibri" panose="020F0502020204030204" pitchFamily="34" charset="0"/>
              </a:rPr>
              <a:t>n</a:t>
            </a:r>
            <a:r>
              <a:rPr lang="en-US" sz="2400" spc="5" dirty="0" smtClean="0">
                <a:latin typeface="Calibri" panose="020F0502020204030204" pitchFamily="34" charset="0"/>
                <a:ea typeface="Times New Roman" panose="02020603050405020304" pitchFamily="18" charset="0"/>
                <a:cs typeface="Calibri" panose="020F0502020204030204" pitchFamily="34" charset="0"/>
              </a:rPr>
              <a:t>o</a:t>
            </a:r>
            <a:r>
              <a:rPr lang="en-US" sz="2400" spc="-15" dirty="0" smtClean="0">
                <a:latin typeface="Calibri" panose="020F0502020204030204" pitchFamily="34" charset="0"/>
                <a:ea typeface="Times New Roman" panose="02020603050405020304" pitchFamily="18" charset="0"/>
                <a:cs typeface="Calibri" panose="020F0502020204030204" pitchFamily="34" charset="0"/>
              </a:rPr>
              <a:t>l</a:t>
            </a:r>
            <a:r>
              <a:rPr lang="en-US" sz="2400" spc="5" dirty="0" smtClean="0">
                <a:latin typeface="Calibri" panose="020F0502020204030204" pitchFamily="34" charset="0"/>
                <a:ea typeface="Times New Roman" panose="02020603050405020304" pitchFamily="18" charset="0"/>
                <a:cs typeface="Calibri" panose="020F0502020204030204" pitchFamily="34" charset="0"/>
              </a:rPr>
              <a:t>o</a:t>
            </a:r>
            <a:r>
              <a:rPr lang="en-US" sz="2400" spc="-5" dirty="0" smtClean="0">
                <a:latin typeface="Calibri" panose="020F0502020204030204" pitchFamily="34" charset="0"/>
                <a:ea typeface="Times New Roman" panose="02020603050405020304" pitchFamily="18" charset="0"/>
                <a:cs typeface="Calibri" panose="020F0502020204030204" pitchFamily="34" charset="0"/>
              </a:rPr>
              <a:t>g</a:t>
            </a:r>
            <a:r>
              <a:rPr lang="en-US" sz="2400" dirty="0" smtClean="0">
                <a:latin typeface="Calibri" panose="020F0502020204030204" pitchFamily="34" charset="0"/>
                <a:ea typeface="Times New Roman" panose="02020603050405020304" pitchFamily="18" charset="0"/>
                <a:cs typeface="Calibri" panose="020F0502020204030204" pitchFamily="34" charset="0"/>
              </a:rPr>
              <a:t>ies</a:t>
            </a:r>
            <a:r>
              <a:rPr lang="en-US" sz="2400" spc="-10" dirty="0" smtClean="0">
                <a:latin typeface="Calibri" panose="020F0502020204030204" pitchFamily="34" charset="0"/>
                <a:ea typeface="Times New Roman" panose="02020603050405020304" pitchFamily="18" charset="0"/>
                <a:cs typeface="Calibri" panose="020F0502020204030204" pitchFamily="34" charset="0"/>
              </a:rPr>
              <a:t> </a:t>
            </a:r>
            <a:r>
              <a:rPr lang="en-US" sz="2400" spc="-10" dirty="0">
                <a:latin typeface="Calibri" panose="020F0502020204030204" pitchFamily="34" charset="0"/>
                <a:ea typeface="Times New Roman" panose="02020603050405020304" pitchFamily="18" charset="0"/>
                <a:cs typeface="Calibri" panose="020F0502020204030204" pitchFamily="34" charset="0"/>
              </a:rPr>
              <a:t>a</a:t>
            </a:r>
            <a:r>
              <a:rPr lang="en-US" sz="2400" dirty="0">
                <a:latin typeface="Calibri" panose="020F0502020204030204" pitchFamily="34" charset="0"/>
                <a:ea typeface="Times New Roman" panose="02020603050405020304" pitchFamily="18" charset="0"/>
                <a:cs typeface="Calibri" panose="020F0502020204030204" pitchFamily="34" charset="0"/>
              </a:rPr>
              <a:t>re</a:t>
            </a:r>
            <a:r>
              <a:rPr lang="en-US" sz="2400" spc="5"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r</a:t>
            </a:r>
            <a:r>
              <a:rPr lang="en-US" sz="2400" spc="5" dirty="0">
                <a:latin typeface="Calibri" panose="020F0502020204030204" pitchFamily="34" charset="0"/>
                <a:ea typeface="Times New Roman" panose="02020603050405020304" pitchFamily="18" charset="0"/>
                <a:cs typeface="Calibri" panose="020F0502020204030204" pitchFamily="34" charset="0"/>
              </a:rPr>
              <a:t>o</a:t>
            </a:r>
            <a:r>
              <a:rPr lang="en-US" sz="2400" spc="-5" dirty="0">
                <a:latin typeface="Calibri" panose="020F0502020204030204" pitchFamily="34" charset="0"/>
                <a:ea typeface="Times New Roman" panose="02020603050405020304" pitchFamily="18" charset="0"/>
                <a:cs typeface="Calibri" panose="020F0502020204030204" pitchFamily="34" charset="0"/>
              </a:rPr>
              <a:t>bu</a:t>
            </a:r>
            <a:r>
              <a:rPr lang="en-US" sz="2400" spc="-10" dirty="0">
                <a:latin typeface="Calibri" panose="020F0502020204030204" pitchFamily="34" charset="0"/>
                <a:ea typeface="Times New Roman" panose="02020603050405020304" pitchFamily="18" charset="0"/>
                <a:cs typeface="Calibri" panose="020F0502020204030204" pitchFamily="34" charset="0"/>
              </a:rPr>
              <a:t>s</a:t>
            </a:r>
            <a:r>
              <a:rPr lang="en-US" sz="2400" dirty="0">
                <a:latin typeface="Calibri" panose="020F0502020204030204" pitchFamily="34" charset="0"/>
                <a:ea typeface="Times New Roman" panose="02020603050405020304" pitchFamily="18" charset="0"/>
                <a:cs typeface="Calibri" panose="020F0502020204030204" pitchFamily="34" charset="0"/>
              </a:rPr>
              <a:t>t</a:t>
            </a:r>
            <a:r>
              <a:rPr lang="en-US" sz="2400" spc="5" dirty="0">
                <a:latin typeface="Calibri" panose="020F0502020204030204" pitchFamily="34" charset="0"/>
                <a:ea typeface="Times New Roman" panose="02020603050405020304" pitchFamily="18" charset="0"/>
                <a:cs typeface="Calibri" panose="020F0502020204030204" pitchFamily="34" charset="0"/>
              </a:rPr>
              <a:t> </a:t>
            </a:r>
            <a:r>
              <a:rPr lang="en-US" sz="2400" dirty="0">
                <a:latin typeface="Calibri" panose="020F0502020204030204" pitchFamily="34" charset="0"/>
                <a:ea typeface="Times New Roman" panose="02020603050405020304" pitchFamily="18" charset="0"/>
                <a:cs typeface="Calibri" panose="020F0502020204030204" pitchFamily="34" charset="0"/>
              </a:rPr>
              <a:t>a</a:t>
            </a:r>
            <a:r>
              <a:rPr lang="en-US" sz="2400" spc="-5" dirty="0">
                <a:latin typeface="Calibri" panose="020F0502020204030204" pitchFamily="34" charset="0"/>
                <a:ea typeface="Times New Roman" panose="02020603050405020304" pitchFamily="18" charset="0"/>
                <a:cs typeface="Calibri" panose="020F0502020204030204" pitchFamily="34" charset="0"/>
              </a:rPr>
              <a:t>n</a:t>
            </a:r>
            <a:r>
              <a:rPr lang="en-US" sz="2400" dirty="0">
                <a:latin typeface="Calibri" panose="020F0502020204030204" pitchFamily="34" charset="0"/>
                <a:ea typeface="Times New Roman" panose="02020603050405020304" pitchFamily="18" charset="0"/>
                <a:cs typeface="Calibri" panose="020F0502020204030204" pitchFamily="34" charset="0"/>
              </a:rPr>
              <a:t>d</a:t>
            </a:r>
            <a:r>
              <a:rPr lang="en-US" sz="2400" spc="-5" dirty="0">
                <a:latin typeface="Calibri" panose="020F0502020204030204" pitchFamily="34" charset="0"/>
                <a:ea typeface="Times New Roman" panose="02020603050405020304" pitchFamily="18" charset="0"/>
                <a:cs typeface="Calibri" panose="020F0502020204030204" pitchFamily="34" charset="0"/>
              </a:rPr>
              <a:t> </a:t>
            </a:r>
            <a:r>
              <a:rPr lang="en-US" sz="2400" spc="-10" dirty="0" smtClean="0">
                <a:latin typeface="Calibri" panose="020F0502020204030204" pitchFamily="34" charset="0"/>
                <a:ea typeface="Times New Roman" panose="02020603050405020304" pitchFamily="18" charset="0"/>
                <a:cs typeface="Calibri" panose="020F0502020204030204" pitchFamily="34" charset="0"/>
              </a:rPr>
              <a:t>c</a:t>
            </a:r>
            <a:r>
              <a:rPr lang="en-US" sz="2400" spc="5" dirty="0" smtClean="0">
                <a:latin typeface="Calibri" panose="020F0502020204030204" pitchFamily="34" charset="0"/>
                <a:ea typeface="Times New Roman" panose="02020603050405020304" pitchFamily="18" charset="0"/>
                <a:cs typeface="Calibri" panose="020F0502020204030204" pitchFamily="34" charset="0"/>
              </a:rPr>
              <a:t>o</a:t>
            </a:r>
            <a:r>
              <a:rPr lang="en-US" sz="2400" dirty="0" smtClean="0">
                <a:latin typeface="Calibri" panose="020F0502020204030204" pitchFamily="34" charset="0"/>
                <a:ea typeface="Times New Roman" panose="02020603050405020304" pitchFamily="18" charset="0"/>
                <a:cs typeface="Calibri" panose="020F0502020204030204" pitchFamily="34" charset="0"/>
              </a:rPr>
              <a:t>s</a:t>
            </a:r>
            <a:r>
              <a:rPr lang="en-US" sz="2400" spc="10" dirty="0" smtClean="0">
                <a:latin typeface="Calibri" panose="020F0502020204030204" pitchFamily="34" charset="0"/>
                <a:ea typeface="Times New Roman" panose="02020603050405020304" pitchFamily="18" charset="0"/>
                <a:cs typeface="Calibri" panose="020F0502020204030204" pitchFamily="34" charset="0"/>
              </a:rPr>
              <a:t>t</a:t>
            </a:r>
            <a:r>
              <a:rPr lang="en-US" sz="2400" dirty="0" smtClean="0">
                <a:latin typeface="Calibri" panose="020F0502020204030204" pitchFamily="34" charset="0"/>
                <a:ea typeface="Times New Roman" panose="02020603050405020304" pitchFamily="18" charset="0"/>
                <a:cs typeface="Calibri" panose="020F0502020204030204" pitchFamily="34" charset="0"/>
              </a:rPr>
              <a:t>-e</a:t>
            </a:r>
            <a:r>
              <a:rPr lang="en-US" sz="2400" spc="-10" dirty="0" smtClean="0">
                <a:latin typeface="Calibri" panose="020F0502020204030204" pitchFamily="34" charset="0"/>
                <a:ea typeface="Times New Roman" panose="02020603050405020304" pitchFamily="18" charset="0"/>
                <a:cs typeface="Calibri" panose="020F0502020204030204" pitchFamily="34" charset="0"/>
              </a:rPr>
              <a:t>f</a:t>
            </a:r>
            <a:r>
              <a:rPr lang="en-US" sz="2400" dirty="0" smtClean="0">
                <a:latin typeface="Calibri" panose="020F0502020204030204" pitchFamily="34" charset="0"/>
                <a:ea typeface="Times New Roman" panose="02020603050405020304" pitchFamily="18" charset="0"/>
                <a:cs typeface="Calibri" panose="020F0502020204030204" pitchFamily="34" charset="0"/>
              </a:rPr>
              <a:t>fec</a:t>
            </a:r>
            <a:r>
              <a:rPr lang="en-US" sz="2400" spc="5" dirty="0" smtClean="0">
                <a:latin typeface="Calibri" panose="020F0502020204030204" pitchFamily="34" charset="0"/>
                <a:ea typeface="Times New Roman" panose="02020603050405020304" pitchFamily="18" charset="0"/>
                <a:cs typeface="Calibri" panose="020F0502020204030204" pitchFamily="34" charset="0"/>
              </a:rPr>
              <a:t>t</a:t>
            </a:r>
            <a:r>
              <a:rPr lang="en-US" sz="2400" spc="-15" dirty="0" smtClean="0">
                <a:latin typeface="Calibri" panose="020F0502020204030204" pitchFamily="34" charset="0"/>
                <a:ea typeface="Times New Roman" panose="02020603050405020304" pitchFamily="18" charset="0"/>
                <a:cs typeface="Calibri" panose="020F0502020204030204" pitchFamily="34" charset="0"/>
              </a:rPr>
              <a:t>i</a:t>
            </a:r>
            <a:r>
              <a:rPr lang="en-US" sz="2400" spc="-5" dirty="0" smtClean="0">
                <a:latin typeface="Calibri" panose="020F0502020204030204" pitchFamily="34" charset="0"/>
                <a:ea typeface="Times New Roman" panose="02020603050405020304" pitchFamily="18" charset="0"/>
                <a:cs typeface="Calibri" panose="020F0502020204030204" pitchFamily="34" charset="0"/>
              </a:rPr>
              <a:t>v</a:t>
            </a:r>
            <a:r>
              <a:rPr lang="en-US" sz="2400" dirty="0" smtClean="0">
                <a:latin typeface="Calibri" panose="020F0502020204030204" pitchFamily="34" charset="0"/>
                <a:ea typeface="Times New Roman" panose="02020603050405020304" pitchFamily="18" charset="0"/>
                <a:cs typeface="Calibri" panose="020F0502020204030204" pitchFamily="34" charset="0"/>
              </a:rPr>
              <a:t>e</a:t>
            </a:r>
            <a:endParaRPr lang="en-US" sz="2178" spc="-5" dirty="0" smtClean="0">
              <a:latin typeface="Calibri" panose="020F0502020204030204" pitchFamily="34" charset="0"/>
              <a:ea typeface="Times New Roman" panose="02020603050405020304" pitchFamily="18" charset="0"/>
              <a:cs typeface="Calibri" panose="020F0502020204030204" pitchFamily="34" charset="0"/>
            </a:endParaRPr>
          </a:p>
          <a:p>
            <a:pPr marL="850896" marR="237490" lvl="1" indent="-342900" algn="just">
              <a:lnSpc>
                <a:spcPct val="115000"/>
              </a:lnSpc>
              <a:spcBef>
                <a:spcPts val="0"/>
              </a:spcBef>
              <a:buFont typeface="Wingdings" pitchFamily="2" charset="2"/>
              <a:buChar char="Ø"/>
            </a:pPr>
            <a:r>
              <a:rPr lang="en-US" sz="2178" dirty="0" smtClean="0">
                <a:latin typeface="Calibri" panose="020F0502020204030204" pitchFamily="34" charset="0"/>
                <a:ea typeface="Times New Roman" panose="02020603050405020304" pitchFamily="18" charset="0"/>
                <a:cs typeface="Calibri" panose="020F0502020204030204" pitchFamily="34" charset="0"/>
              </a:rPr>
              <a:t>s</a:t>
            </a:r>
            <a:r>
              <a:rPr lang="en-US" sz="2178" spc="-10" dirty="0" smtClean="0">
                <a:latin typeface="Calibri" panose="020F0502020204030204" pitchFamily="34" charset="0"/>
                <a:ea typeface="Times New Roman" panose="02020603050405020304" pitchFamily="18" charset="0"/>
                <a:cs typeface="Calibri" panose="020F0502020204030204" pitchFamily="34" charset="0"/>
              </a:rPr>
              <a:t>e</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v</a:t>
            </a:r>
            <a:r>
              <a:rPr lang="en-US" sz="2178" dirty="0" smtClean="0">
                <a:latin typeface="Calibri" panose="020F0502020204030204" pitchFamily="34" charset="0"/>
                <a:ea typeface="Times New Roman" panose="02020603050405020304" pitchFamily="18" charset="0"/>
                <a:cs typeface="Calibri" panose="020F0502020204030204" pitchFamily="34" charset="0"/>
              </a:rPr>
              <a:t>eral</a:t>
            </a:r>
            <a:r>
              <a:rPr lang="en-US" sz="2178" spc="-10" dirty="0" smtClean="0">
                <a:latin typeface="Calibri" panose="020F0502020204030204" pitchFamily="34" charset="0"/>
                <a:ea typeface="Times New Roman" panose="02020603050405020304" pitchFamily="18" charset="0"/>
                <a:cs typeface="Calibri" panose="020F0502020204030204" pitchFamily="34" charset="0"/>
              </a:rPr>
              <a:t> </a:t>
            </a:r>
            <a:r>
              <a:rPr lang="en-US" sz="2178" dirty="0">
                <a:latin typeface="Calibri" panose="020F0502020204030204" pitchFamily="34" charset="0"/>
                <a:ea typeface="Times New Roman" panose="02020603050405020304" pitchFamily="18" charset="0"/>
                <a:cs typeface="Calibri" panose="020F0502020204030204" pitchFamily="34" charset="0"/>
              </a:rPr>
              <a:t>areas</a:t>
            </a:r>
            <a:r>
              <a:rPr lang="en-US" sz="2178" spc="-10" dirty="0">
                <a:latin typeface="Calibri" panose="020F0502020204030204" pitchFamily="34" charset="0"/>
                <a:ea typeface="Times New Roman" panose="02020603050405020304" pitchFamily="18" charset="0"/>
                <a:cs typeface="Calibri" panose="020F0502020204030204" pitchFamily="34" charset="0"/>
              </a:rPr>
              <a:t> </a:t>
            </a:r>
            <a:r>
              <a:rPr lang="en-US" sz="2178" spc="5" dirty="0">
                <a:latin typeface="Calibri" panose="020F0502020204030204" pitchFamily="34" charset="0"/>
                <a:ea typeface="Times New Roman" panose="02020603050405020304" pitchFamily="18" charset="0"/>
                <a:cs typeface="Calibri" panose="020F0502020204030204" pitchFamily="34" charset="0"/>
              </a:rPr>
              <a:t>o</a:t>
            </a:r>
            <a:r>
              <a:rPr lang="en-US" sz="2178" dirty="0">
                <a:latin typeface="Calibri" panose="020F0502020204030204" pitchFamily="34" charset="0"/>
                <a:ea typeface="Times New Roman" panose="02020603050405020304" pitchFamily="18" charset="0"/>
                <a:cs typeface="Calibri" panose="020F0502020204030204" pitchFamily="34" charset="0"/>
              </a:rPr>
              <a:t>f</a:t>
            </a:r>
            <a:r>
              <a:rPr lang="en-US" sz="2178" spc="-15" dirty="0">
                <a:latin typeface="Calibri" panose="020F0502020204030204" pitchFamily="34" charset="0"/>
                <a:ea typeface="Times New Roman" panose="02020603050405020304" pitchFamily="18" charset="0"/>
                <a:cs typeface="Calibri" panose="020F0502020204030204" pitchFamily="34" charset="0"/>
              </a:rPr>
              <a:t> </a:t>
            </a:r>
            <a:r>
              <a:rPr lang="en-US" sz="2178" spc="5" dirty="0">
                <a:latin typeface="Calibri" panose="020F0502020204030204" pitchFamily="34" charset="0"/>
                <a:ea typeface="Times New Roman" panose="02020603050405020304" pitchFamily="18" charset="0"/>
                <a:cs typeface="Calibri" panose="020F0502020204030204" pitchFamily="34" charset="0"/>
              </a:rPr>
              <a:t>t</a:t>
            </a:r>
            <a:r>
              <a:rPr lang="en-US" sz="2178" spc="-5" dirty="0">
                <a:latin typeface="Calibri" panose="020F0502020204030204" pitchFamily="34" charset="0"/>
                <a:ea typeface="Times New Roman" panose="02020603050405020304" pitchFamily="18" charset="0"/>
                <a:cs typeface="Calibri" panose="020F0502020204030204" pitchFamily="34" charset="0"/>
              </a:rPr>
              <a:t>h</a:t>
            </a:r>
            <a:r>
              <a:rPr lang="en-US" sz="2178" dirty="0">
                <a:latin typeface="Calibri" panose="020F0502020204030204" pitchFamily="34" charset="0"/>
                <a:ea typeface="Times New Roman" panose="02020603050405020304" pitchFamily="18" charset="0"/>
                <a:cs typeface="Calibri" panose="020F0502020204030204" pitchFamily="34" charset="0"/>
              </a:rPr>
              <a:t>e</a:t>
            </a:r>
            <a:r>
              <a:rPr lang="en-US" sz="2178" spc="-5" dirty="0">
                <a:latin typeface="Calibri" panose="020F0502020204030204" pitchFamily="34" charset="0"/>
                <a:ea typeface="Times New Roman" panose="02020603050405020304" pitchFamily="18" charset="0"/>
                <a:cs typeface="Calibri" panose="020F0502020204030204" pitchFamily="34" charset="0"/>
              </a:rPr>
              <a:t> </a:t>
            </a:r>
            <a:r>
              <a:rPr lang="en-US" sz="2178" spc="5" dirty="0">
                <a:latin typeface="Calibri" panose="020F0502020204030204" pitchFamily="34" charset="0"/>
                <a:ea typeface="Times New Roman" panose="02020603050405020304" pitchFamily="18" charset="0"/>
                <a:cs typeface="Calibri" panose="020F0502020204030204" pitchFamily="34" charset="0"/>
              </a:rPr>
              <a:t>e</a:t>
            </a:r>
            <a:r>
              <a:rPr lang="en-US" sz="2178" dirty="0">
                <a:latin typeface="Calibri" panose="020F0502020204030204" pitchFamily="34" charset="0"/>
                <a:ea typeface="Times New Roman" panose="02020603050405020304" pitchFamily="18" charset="0"/>
                <a:cs typeface="Calibri" panose="020F0502020204030204" pitchFamily="34" charset="0"/>
              </a:rPr>
              <a:t>-t</a:t>
            </a:r>
            <a:r>
              <a:rPr lang="en-US" sz="2178" spc="-5" dirty="0">
                <a:latin typeface="Calibri" panose="020F0502020204030204" pitchFamily="34" charset="0"/>
                <a:ea typeface="Times New Roman" panose="02020603050405020304" pitchFamily="18" charset="0"/>
                <a:cs typeface="Calibri" panose="020F0502020204030204" pitchFamily="34" charset="0"/>
              </a:rPr>
              <a:t>end</a:t>
            </a:r>
            <a:r>
              <a:rPr lang="en-US" sz="2178" dirty="0">
                <a:latin typeface="Calibri" panose="020F0502020204030204" pitchFamily="34" charset="0"/>
                <a:ea typeface="Times New Roman" panose="02020603050405020304" pitchFamily="18" charset="0"/>
                <a:cs typeface="Calibri" panose="020F0502020204030204" pitchFamily="34" charset="0"/>
              </a:rPr>
              <a:t>eri</a:t>
            </a:r>
            <a:r>
              <a:rPr lang="en-US" sz="2178" spc="-5" dirty="0">
                <a:latin typeface="Calibri" panose="020F0502020204030204" pitchFamily="34" charset="0"/>
                <a:ea typeface="Times New Roman" panose="02020603050405020304" pitchFamily="18" charset="0"/>
                <a:cs typeface="Calibri" panose="020F0502020204030204" pitchFamily="34" charset="0"/>
              </a:rPr>
              <a:t>n</a:t>
            </a:r>
            <a:r>
              <a:rPr lang="en-US" sz="2178" dirty="0">
                <a:latin typeface="Calibri" panose="020F0502020204030204" pitchFamily="34" charset="0"/>
                <a:ea typeface="Times New Roman" panose="02020603050405020304" pitchFamily="18" charset="0"/>
                <a:cs typeface="Calibri" panose="020F0502020204030204" pitchFamily="34" charset="0"/>
              </a:rPr>
              <a:t>g</a:t>
            </a:r>
            <a:r>
              <a:rPr lang="en-US" sz="2178" spc="-5" dirty="0">
                <a:latin typeface="Calibri" panose="020F0502020204030204" pitchFamily="34" charset="0"/>
                <a:ea typeface="Times New Roman" panose="02020603050405020304" pitchFamily="18" charset="0"/>
                <a:cs typeface="Calibri" panose="020F0502020204030204" pitchFamily="34" charset="0"/>
              </a:rPr>
              <a:t> </a:t>
            </a:r>
            <a:r>
              <a:rPr lang="en-US" sz="2178" dirty="0">
                <a:latin typeface="Calibri" panose="020F0502020204030204" pitchFamily="34" charset="0"/>
                <a:ea typeface="Times New Roman" panose="02020603050405020304" pitchFamily="18" charset="0"/>
                <a:cs typeface="Calibri" panose="020F0502020204030204" pitchFamily="34" charset="0"/>
              </a:rPr>
              <a:t>proce</a:t>
            </a:r>
            <a:r>
              <a:rPr lang="en-US" sz="2178" spc="5" dirty="0">
                <a:latin typeface="Calibri" panose="020F0502020204030204" pitchFamily="34" charset="0"/>
                <a:ea typeface="Times New Roman" panose="02020603050405020304" pitchFamily="18" charset="0"/>
                <a:cs typeface="Calibri" panose="020F0502020204030204" pitchFamily="34" charset="0"/>
              </a:rPr>
              <a:t>s</a:t>
            </a:r>
            <a:r>
              <a:rPr lang="en-US" sz="2178" dirty="0">
                <a:latin typeface="Calibri" panose="020F0502020204030204" pitchFamily="34" charset="0"/>
                <a:ea typeface="Times New Roman" panose="02020603050405020304" pitchFamily="18" charset="0"/>
                <a:cs typeface="Calibri" panose="020F0502020204030204" pitchFamily="34" charset="0"/>
              </a:rPr>
              <a:t>s</a:t>
            </a:r>
            <a:r>
              <a:rPr lang="en-US" sz="2178" spc="-10" dirty="0">
                <a:latin typeface="Calibri" panose="020F0502020204030204" pitchFamily="34" charset="0"/>
                <a:ea typeface="Times New Roman" panose="02020603050405020304" pitchFamily="18" charset="0"/>
                <a:cs typeface="Calibri" panose="020F0502020204030204" pitchFamily="34" charset="0"/>
              </a:rPr>
              <a:t> </a:t>
            </a:r>
            <a:r>
              <a:rPr lang="en-US" sz="2178" dirty="0" smtClean="0">
                <a:latin typeface="Calibri" panose="020F0502020204030204" pitchFamily="34" charset="0"/>
                <a:ea typeface="Times New Roman" panose="02020603050405020304" pitchFamily="18" charset="0"/>
                <a:cs typeface="Calibri" panose="020F0502020204030204" pitchFamily="34" charset="0"/>
              </a:rPr>
              <a:t>req</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u</a:t>
            </a:r>
            <a:r>
              <a:rPr lang="en-US" sz="2178" dirty="0" smtClean="0">
                <a:latin typeface="Calibri" panose="020F0502020204030204" pitchFamily="34" charset="0"/>
                <a:ea typeface="Times New Roman" panose="02020603050405020304" pitchFamily="18" charset="0"/>
                <a:cs typeface="Calibri" panose="020F0502020204030204" pitchFamily="34" charset="0"/>
              </a:rPr>
              <a:t>i</a:t>
            </a:r>
            <a:r>
              <a:rPr lang="en-US" sz="2178" spc="-15" dirty="0" smtClean="0">
                <a:latin typeface="Calibri" panose="020F0502020204030204" pitchFamily="34" charset="0"/>
                <a:ea typeface="Times New Roman" panose="02020603050405020304" pitchFamily="18" charset="0"/>
                <a:cs typeface="Calibri" panose="020F0502020204030204" pitchFamily="34" charset="0"/>
              </a:rPr>
              <a:t>r</a:t>
            </a:r>
            <a:r>
              <a:rPr lang="en-US" sz="2178" dirty="0" smtClean="0">
                <a:latin typeface="Calibri" panose="020F0502020204030204" pitchFamily="34" charset="0"/>
                <a:ea typeface="Times New Roman" panose="02020603050405020304" pitchFamily="18" charset="0"/>
                <a:cs typeface="Calibri" panose="020F0502020204030204" pitchFamily="34" charset="0"/>
              </a:rPr>
              <a:t>e</a:t>
            </a:r>
            <a:r>
              <a:rPr lang="en-US" sz="2178" spc="5" dirty="0" smtClean="0">
                <a:latin typeface="Calibri" panose="020F0502020204030204" pitchFamily="34" charset="0"/>
                <a:ea typeface="Times New Roman" panose="02020603050405020304" pitchFamily="18" charset="0"/>
                <a:cs typeface="Calibri" panose="020F0502020204030204" pitchFamily="34" charset="0"/>
              </a:rPr>
              <a:t> </a:t>
            </a:r>
            <a:r>
              <a:rPr lang="en-US" sz="2178" dirty="0">
                <a:latin typeface="Calibri" panose="020F0502020204030204" pitchFamily="34" charset="0"/>
                <a:ea typeface="Times New Roman" panose="02020603050405020304" pitchFamily="18" charset="0"/>
                <a:cs typeface="Calibri" panose="020F0502020204030204" pitchFamily="34" charset="0"/>
              </a:rPr>
              <a:t>careful</a:t>
            </a:r>
            <a:r>
              <a:rPr lang="en-US" sz="2178" spc="-10" dirty="0">
                <a:latin typeface="Calibri" panose="020F0502020204030204" pitchFamily="34" charset="0"/>
                <a:ea typeface="Times New Roman" panose="02020603050405020304" pitchFamily="18" charset="0"/>
                <a:cs typeface="Calibri" panose="020F0502020204030204" pitchFamily="34" charset="0"/>
              </a:rPr>
              <a:t> </a:t>
            </a:r>
            <a:r>
              <a:rPr lang="en-US" sz="2178" spc="-5" dirty="0">
                <a:latin typeface="Calibri" panose="020F0502020204030204" pitchFamily="34" charset="0"/>
                <a:ea typeface="Times New Roman" panose="02020603050405020304" pitchFamily="18" charset="0"/>
                <a:cs typeface="Calibri" panose="020F0502020204030204" pitchFamily="34" charset="0"/>
              </a:rPr>
              <a:t>m</a:t>
            </a:r>
            <a:r>
              <a:rPr lang="en-US" sz="2178" spc="5" dirty="0">
                <a:latin typeface="Calibri" panose="020F0502020204030204" pitchFamily="34" charset="0"/>
                <a:ea typeface="Times New Roman" panose="02020603050405020304" pitchFamily="18" charset="0"/>
                <a:cs typeface="Calibri" panose="020F0502020204030204" pitchFamily="34" charset="0"/>
              </a:rPr>
              <a:t>o</a:t>
            </a:r>
            <a:r>
              <a:rPr lang="en-US" sz="2178" spc="-5" dirty="0">
                <a:latin typeface="Calibri" panose="020F0502020204030204" pitchFamily="34" charset="0"/>
                <a:ea typeface="Times New Roman" panose="02020603050405020304" pitchFamily="18" charset="0"/>
                <a:cs typeface="Calibri" panose="020F0502020204030204" pitchFamily="34" charset="0"/>
              </a:rPr>
              <a:t>n</a:t>
            </a:r>
            <a:r>
              <a:rPr lang="en-US" sz="2178" dirty="0">
                <a:latin typeface="Calibri" panose="020F0502020204030204" pitchFamily="34" charset="0"/>
                <a:ea typeface="Times New Roman" panose="02020603050405020304" pitchFamily="18" charset="0"/>
                <a:cs typeface="Calibri" panose="020F0502020204030204" pitchFamily="34" charset="0"/>
              </a:rPr>
              <a:t>i</a:t>
            </a:r>
            <a:r>
              <a:rPr lang="en-US" sz="2178" spc="-10" dirty="0">
                <a:latin typeface="Calibri" panose="020F0502020204030204" pitchFamily="34" charset="0"/>
                <a:ea typeface="Times New Roman" panose="02020603050405020304" pitchFamily="18" charset="0"/>
                <a:cs typeface="Calibri" panose="020F0502020204030204" pitchFamily="34" charset="0"/>
              </a:rPr>
              <a:t>t</a:t>
            </a:r>
            <a:r>
              <a:rPr lang="en-US" sz="2178" spc="5" dirty="0">
                <a:latin typeface="Calibri" panose="020F0502020204030204" pitchFamily="34" charset="0"/>
                <a:ea typeface="Times New Roman" panose="02020603050405020304" pitchFamily="18" charset="0"/>
                <a:cs typeface="Calibri" panose="020F0502020204030204" pitchFamily="34" charset="0"/>
              </a:rPr>
              <a:t>o</a:t>
            </a:r>
            <a:r>
              <a:rPr lang="en-US" sz="2178" dirty="0">
                <a:latin typeface="Calibri" panose="020F0502020204030204" pitchFamily="34" charset="0"/>
                <a:ea typeface="Times New Roman" panose="02020603050405020304" pitchFamily="18" charset="0"/>
                <a:cs typeface="Calibri" panose="020F0502020204030204" pitchFamily="34" charset="0"/>
              </a:rPr>
              <a:t>ri</a:t>
            </a:r>
            <a:r>
              <a:rPr lang="en-US" sz="2178" spc="-5" dirty="0">
                <a:latin typeface="Calibri" panose="020F0502020204030204" pitchFamily="34" charset="0"/>
                <a:ea typeface="Times New Roman" panose="02020603050405020304" pitchFamily="18" charset="0"/>
                <a:cs typeface="Calibri" panose="020F0502020204030204" pitchFamily="34" charset="0"/>
              </a:rPr>
              <a:t>n</a:t>
            </a:r>
            <a:r>
              <a:rPr lang="en-US" sz="2178" dirty="0">
                <a:latin typeface="Calibri" panose="020F0502020204030204" pitchFamily="34" charset="0"/>
                <a:ea typeface="Times New Roman" panose="02020603050405020304" pitchFamily="18" charset="0"/>
                <a:cs typeface="Calibri" panose="020F0502020204030204" pitchFamily="34" charset="0"/>
              </a:rPr>
              <a:t>g a</a:t>
            </a:r>
            <a:r>
              <a:rPr lang="en-US" sz="2178" spc="-5" dirty="0">
                <a:latin typeface="Calibri" panose="020F0502020204030204" pitchFamily="34" charset="0"/>
                <a:ea typeface="Times New Roman" panose="02020603050405020304" pitchFamily="18" charset="0"/>
                <a:cs typeface="Calibri" panose="020F0502020204030204" pitchFamily="34" charset="0"/>
              </a:rPr>
              <a:t>n</a:t>
            </a:r>
            <a:r>
              <a:rPr lang="en-US" sz="2178" dirty="0">
                <a:latin typeface="Calibri" panose="020F0502020204030204" pitchFamily="34" charset="0"/>
                <a:ea typeface="Times New Roman" panose="02020603050405020304" pitchFamily="18" charset="0"/>
                <a:cs typeface="Calibri" panose="020F0502020204030204" pitchFamily="34" charset="0"/>
              </a:rPr>
              <a:t>d c</a:t>
            </a:r>
            <a:r>
              <a:rPr lang="en-US" sz="2178" spc="5" dirty="0">
                <a:latin typeface="Calibri" panose="020F0502020204030204" pitchFamily="34" charset="0"/>
                <a:ea typeface="Times New Roman" panose="02020603050405020304" pitchFamily="18" charset="0"/>
                <a:cs typeface="Calibri" panose="020F0502020204030204" pitchFamily="34" charset="0"/>
              </a:rPr>
              <a:t>o</a:t>
            </a:r>
            <a:r>
              <a:rPr lang="en-US" sz="2178" spc="-5" dirty="0">
                <a:latin typeface="Calibri" panose="020F0502020204030204" pitchFamily="34" charset="0"/>
                <a:ea typeface="Times New Roman" panose="02020603050405020304" pitchFamily="18" charset="0"/>
                <a:cs typeface="Calibri" panose="020F0502020204030204" pitchFamily="34" charset="0"/>
              </a:rPr>
              <a:t>n</a:t>
            </a:r>
            <a:r>
              <a:rPr lang="en-US" sz="2178" dirty="0">
                <a:latin typeface="Calibri" panose="020F0502020204030204" pitchFamily="34" charset="0"/>
                <a:ea typeface="Times New Roman" panose="02020603050405020304" pitchFamily="18" charset="0"/>
                <a:cs typeface="Calibri" panose="020F0502020204030204" pitchFamily="34" charset="0"/>
              </a:rPr>
              <a:t>t</a:t>
            </a:r>
            <a:r>
              <a:rPr lang="en-US" sz="2178" spc="-10" dirty="0">
                <a:latin typeface="Calibri" panose="020F0502020204030204" pitchFamily="34" charset="0"/>
                <a:ea typeface="Times New Roman" panose="02020603050405020304" pitchFamily="18" charset="0"/>
                <a:cs typeface="Calibri" panose="020F0502020204030204" pitchFamily="34" charset="0"/>
              </a:rPr>
              <a:t>r</a:t>
            </a:r>
            <a:r>
              <a:rPr lang="en-US" sz="2178" spc="5" dirty="0">
                <a:latin typeface="Calibri" panose="020F0502020204030204" pitchFamily="34" charset="0"/>
                <a:ea typeface="Times New Roman" panose="02020603050405020304" pitchFamily="18" charset="0"/>
                <a:cs typeface="Calibri" panose="020F0502020204030204" pitchFamily="34" charset="0"/>
              </a:rPr>
              <a:t>o</a:t>
            </a:r>
            <a:r>
              <a:rPr lang="en-US" sz="2178" dirty="0">
                <a:latin typeface="Calibri" panose="020F0502020204030204" pitchFamily="34" charset="0"/>
                <a:ea typeface="Times New Roman" panose="02020603050405020304" pitchFamily="18" charset="0"/>
                <a:cs typeface="Calibri" panose="020F0502020204030204" pitchFamily="34" charset="0"/>
              </a:rPr>
              <a:t>l</a:t>
            </a:r>
            <a:r>
              <a:rPr lang="en-US" sz="2178" spc="5" dirty="0">
                <a:latin typeface="Calibri" panose="020F0502020204030204" pitchFamily="34" charset="0"/>
                <a:ea typeface="Times New Roman" panose="02020603050405020304" pitchFamily="18" charset="0"/>
                <a:cs typeface="Calibri" panose="020F0502020204030204" pitchFamily="34" charset="0"/>
              </a:rPr>
              <a:t> </a:t>
            </a:r>
            <a:r>
              <a:rPr lang="en-US" sz="2178" spc="-10" dirty="0">
                <a:latin typeface="Calibri" panose="020F0502020204030204" pitchFamily="34" charset="0"/>
                <a:ea typeface="Times New Roman" panose="02020603050405020304" pitchFamily="18" charset="0"/>
                <a:cs typeface="Calibri" panose="020F0502020204030204" pitchFamily="34" charset="0"/>
              </a:rPr>
              <a:t>t</a:t>
            </a:r>
            <a:r>
              <a:rPr lang="en-US" sz="2178" dirty="0">
                <a:latin typeface="Calibri" panose="020F0502020204030204" pitchFamily="34" charset="0"/>
                <a:ea typeface="Times New Roman" panose="02020603050405020304" pitchFamily="18" charset="0"/>
                <a:cs typeface="Calibri" panose="020F0502020204030204" pitchFamily="34" charset="0"/>
              </a:rPr>
              <a:t>o</a:t>
            </a:r>
            <a:r>
              <a:rPr lang="en-US" sz="2178" spc="-5" dirty="0">
                <a:latin typeface="Calibri" panose="020F0502020204030204" pitchFamily="34" charset="0"/>
                <a:ea typeface="Times New Roman" panose="02020603050405020304" pitchFamily="18" charset="0"/>
                <a:cs typeface="Calibri" panose="020F0502020204030204" pitchFamily="34" charset="0"/>
              </a:rPr>
              <a:t> </a:t>
            </a:r>
            <a:r>
              <a:rPr lang="en-US" sz="2178" dirty="0">
                <a:latin typeface="Calibri" panose="020F0502020204030204" pitchFamily="34" charset="0"/>
                <a:ea typeface="Times New Roman" panose="02020603050405020304" pitchFamily="18" charset="0"/>
                <a:cs typeface="Calibri" panose="020F0502020204030204" pitchFamily="34" charset="0"/>
              </a:rPr>
              <a:t>ens</a:t>
            </a:r>
            <a:r>
              <a:rPr lang="en-US" sz="2178" spc="-5" dirty="0">
                <a:latin typeface="Calibri" panose="020F0502020204030204" pitchFamily="34" charset="0"/>
                <a:ea typeface="Times New Roman" panose="02020603050405020304" pitchFamily="18" charset="0"/>
                <a:cs typeface="Calibri" panose="020F0502020204030204" pitchFamily="34" charset="0"/>
              </a:rPr>
              <a:t>u</a:t>
            </a:r>
            <a:r>
              <a:rPr lang="en-US" sz="2178" dirty="0">
                <a:latin typeface="Calibri" panose="020F0502020204030204" pitchFamily="34" charset="0"/>
                <a:ea typeface="Times New Roman" panose="02020603050405020304" pitchFamily="18" charset="0"/>
                <a:cs typeface="Calibri" panose="020F0502020204030204" pitchFamily="34" charset="0"/>
              </a:rPr>
              <a:t>re</a:t>
            </a:r>
            <a:r>
              <a:rPr lang="en-US" sz="2178" spc="5" dirty="0">
                <a:latin typeface="Calibri" panose="020F0502020204030204" pitchFamily="34" charset="0"/>
                <a:ea typeface="Times New Roman" panose="02020603050405020304" pitchFamily="18" charset="0"/>
                <a:cs typeface="Calibri" panose="020F0502020204030204" pitchFamily="34" charset="0"/>
              </a:rPr>
              <a:t> </a:t>
            </a:r>
            <a:r>
              <a:rPr lang="en-US" sz="2178" spc="-10" dirty="0">
                <a:latin typeface="Calibri" panose="020F0502020204030204" pitchFamily="34" charset="0"/>
                <a:ea typeface="Times New Roman" panose="02020603050405020304" pitchFamily="18" charset="0"/>
                <a:cs typeface="Calibri" panose="020F0502020204030204" pitchFamily="34" charset="0"/>
              </a:rPr>
              <a:t>s</a:t>
            </a:r>
            <a:r>
              <a:rPr lang="en-US" sz="2178" dirty="0">
                <a:latin typeface="Calibri" panose="020F0502020204030204" pitchFamily="34" charset="0"/>
                <a:ea typeface="Times New Roman" panose="02020603050405020304" pitchFamily="18" charset="0"/>
                <a:cs typeface="Calibri" panose="020F0502020204030204" pitchFamily="34" charset="0"/>
              </a:rPr>
              <a:t>ec</a:t>
            </a:r>
            <a:r>
              <a:rPr lang="en-US" sz="2178" spc="-10" dirty="0">
                <a:latin typeface="Calibri" panose="020F0502020204030204" pitchFamily="34" charset="0"/>
                <a:ea typeface="Times New Roman" panose="02020603050405020304" pitchFamily="18" charset="0"/>
                <a:cs typeface="Calibri" panose="020F0502020204030204" pitchFamily="34" charset="0"/>
              </a:rPr>
              <a:t>u</a:t>
            </a:r>
            <a:r>
              <a:rPr lang="en-US" sz="2178" dirty="0">
                <a:latin typeface="Calibri" panose="020F0502020204030204" pitchFamily="34" charset="0"/>
                <a:ea typeface="Times New Roman" panose="02020603050405020304" pitchFamily="18" charset="0"/>
                <a:cs typeface="Calibri" panose="020F0502020204030204" pitchFamily="34" charset="0"/>
              </a:rPr>
              <a:t>rity, efficien</a:t>
            </a:r>
            <a:r>
              <a:rPr lang="en-US" sz="2178" spc="-10" dirty="0">
                <a:latin typeface="Calibri" panose="020F0502020204030204" pitchFamily="34" charset="0"/>
                <a:ea typeface="Times New Roman" panose="02020603050405020304" pitchFamily="18" charset="0"/>
                <a:cs typeface="Calibri" panose="020F0502020204030204" pitchFamily="34" charset="0"/>
              </a:rPr>
              <a:t>c</a:t>
            </a:r>
            <a:r>
              <a:rPr lang="en-US" sz="2178" dirty="0">
                <a:latin typeface="Calibri" panose="020F0502020204030204" pitchFamily="34" charset="0"/>
                <a:ea typeface="Times New Roman" panose="02020603050405020304" pitchFamily="18" charset="0"/>
                <a:cs typeface="Calibri" panose="020F0502020204030204" pitchFamily="34" charset="0"/>
              </a:rPr>
              <a:t>y</a:t>
            </a:r>
            <a:r>
              <a:rPr lang="en-US" sz="2178" spc="10" dirty="0">
                <a:latin typeface="Calibri" panose="020F0502020204030204" pitchFamily="34" charset="0"/>
                <a:ea typeface="Times New Roman" panose="02020603050405020304" pitchFamily="18" charset="0"/>
                <a:cs typeface="Calibri" panose="020F0502020204030204" pitchFamily="34" charset="0"/>
              </a:rPr>
              <a:t> </a:t>
            </a:r>
            <a:r>
              <a:rPr lang="en-US" sz="2178" dirty="0">
                <a:latin typeface="Calibri" panose="020F0502020204030204" pitchFamily="34" charset="0"/>
                <a:ea typeface="Times New Roman" panose="02020603050405020304" pitchFamily="18" charset="0"/>
                <a:cs typeface="Calibri" panose="020F0502020204030204" pitchFamily="34" charset="0"/>
              </a:rPr>
              <a:t>a</a:t>
            </a:r>
            <a:r>
              <a:rPr lang="en-US" sz="2178" spc="-5" dirty="0">
                <a:latin typeface="Calibri" panose="020F0502020204030204" pitchFamily="34" charset="0"/>
                <a:ea typeface="Times New Roman" panose="02020603050405020304" pitchFamily="18" charset="0"/>
                <a:cs typeface="Calibri" panose="020F0502020204030204" pitchFamily="34" charset="0"/>
              </a:rPr>
              <a:t>n</a:t>
            </a:r>
            <a:r>
              <a:rPr lang="en-US" sz="2178" dirty="0">
                <a:latin typeface="Calibri" panose="020F0502020204030204" pitchFamily="34" charset="0"/>
                <a:ea typeface="Times New Roman" panose="02020603050405020304" pitchFamily="18" charset="0"/>
                <a:cs typeface="Calibri" panose="020F0502020204030204" pitchFamily="34" charset="0"/>
              </a:rPr>
              <a:t>d</a:t>
            </a:r>
            <a:r>
              <a:rPr lang="en-US" sz="2178" spc="-5" dirty="0">
                <a:latin typeface="Calibri" panose="020F0502020204030204" pitchFamily="34" charset="0"/>
                <a:ea typeface="Times New Roman" panose="02020603050405020304" pitchFamily="18" charset="0"/>
                <a:cs typeface="Calibri" panose="020F0502020204030204" pitchFamily="34" charset="0"/>
              </a:rPr>
              <a:t> </a:t>
            </a:r>
            <a:r>
              <a:rPr lang="en-US" sz="2178" dirty="0">
                <a:latin typeface="Calibri" panose="020F0502020204030204" pitchFamily="34" charset="0"/>
                <a:ea typeface="Times New Roman" panose="02020603050405020304" pitchFamily="18" charset="0"/>
                <a:cs typeface="Calibri" panose="020F0502020204030204" pitchFamily="34" charset="0"/>
              </a:rPr>
              <a:t>p</a:t>
            </a:r>
            <a:r>
              <a:rPr lang="en-US" sz="2178" spc="-15" dirty="0">
                <a:latin typeface="Calibri" panose="020F0502020204030204" pitchFamily="34" charset="0"/>
                <a:ea typeface="Times New Roman" panose="02020603050405020304" pitchFamily="18" charset="0"/>
                <a:cs typeface="Calibri" panose="020F0502020204030204" pitchFamily="34" charset="0"/>
              </a:rPr>
              <a:t>r</a:t>
            </a:r>
            <a:r>
              <a:rPr lang="en-US" sz="2178" spc="5" dirty="0">
                <a:latin typeface="Calibri" panose="020F0502020204030204" pitchFamily="34" charset="0"/>
                <a:ea typeface="Times New Roman" panose="02020603050405020304" pitchFamily="18" charset="0"/>
                <a:cs typeface="Calibri" panose="020F0502020204030204" pitchFamily="34" charset="0"/>
              </a:rPr>
              <a:t>o</a:t>
            </a:r>
            <a:r>
              <a:rPr lang="en-US" sz="2178" spc="-5" dirty="0">
                <a:latin typeface="Calibri" panose="020F0502020204030204" pitchFamily="34" charset="0"/>
                <a:ea typeface="Times New Roman" panose="02020603050405020304" pitchFamily="18" charset="0"/>
                <a:cs typeface="Calibri" panose="020F0502020204030204" pitchFamily="34" charset="0"/>
              </a:rPr>
              <a:t>p</a:t>
            </a:r>
            <a:r>
              <a:rPr lang="en-US" sz="2178" dirty="0">
                <a:latin typeface="Calibri" panose="020F0502020204030204" pitchFamily="34" charset="0"/>
                <a:ea typeface="Times New Roman" panose="02020603050405020304" pitchFamily="18" charset="0"/>
                <a:cs typeface="Calibri" panose="020F0502020204030204" pitchFamily="34" charset="0"/>
              </a:rPr>
              <a:t>rie</a:t>
            </a:r>
            <a:r>
              <a:rPr lang="en-US" sz="2178" spc="-10" dirty="0">
                <a:latin typeface="Calibri" panose="020F0502020204030204" pitchFamily="34" charset="0"/>
                <a:ea typeface="Times New Roman" panose="02020603050405020304" pitchFamily="18" charset="0"/>
                <a:cs typeface="Calibri" panose="020F0502020204030204" pitchFamily="34" charset="0"/>
              </a:rPr>
              <a:t>t</a:t>
            </a:r>
            <a:r>
              <a:rPr lang="en-US" sz="2178" dirty="0">
                <a:latin typeface="Calibri" panose="020F0502020204030204" pitchFamily="34" charset="0"/>
                <a:ea typeface="Times New Roman" panose="02020603050405020304" pitchFamily="18" charset="0"/>
                <a:cs typeface="Calibri" panose="020F0502020204030204" pitchFamily="34" charset="0"/>
              </a:rPr>
              <a:t>y</a:t>
            </a:r>
            <a:r>
              <a:rPr lang="en-US" sz="2178" spc="10" dirty="0">
                <a:latin typeface="Calibri" panose="020F0502020204030204" pitchFamily="34" charset="0"/>
                <a:ea typeface="Times New Roman" panose="02020603050405020304" pitchFamily="18" charset="0"/>
                <a:cs typeface="Calibri" panose="020F0502020204030204" pitchFamily="34" charset="0"/>
              </a:rPr>
              <a:t> </a:t>
            </a:r>
            <a:r>
              <a:rPr lang="en-US" sz="2178" dirty="0">
                <a:latin typeface="Calibri" panose="020F0502020204030204" pitchFamily="34" charset="0"/>
                <a:ea typeface="Times New Roman" panose="02020603050405020304" pitchFamily="18" charset="0"/>
                <a:cs typeface="Calibri" panose="020F0502020204030204" pitchFamily="34" charset="0"/>
              </a:rPr>
              <a:t>when</a:t>
            </a:r>
            <a:r>
              <a:rPr lang="en-US" sz="2178" spc="-15" dirty="0">
                <a:latin typeface="Calibri" panose="020F0502020204030204" pitchFamily="34" charset="0"/>
                <a:ea typeface="Times New Roman" panose="02020603050405020304" pitchFamily="18" charset="0"/>
                <a:cs typeface="Calibri" panose="020F0502020204030204" pitchFamily="34" charset="0"/>
              </a:rPr>
              <a:t> </a:t>
            </a:r>
            <a:r>
              <a:rPr lang="en-US" sz="2178" dirty="0">
                <a:latin typeface="Calibri" panose="020F0502020204030204" pitchFamily="34" charset="0"/>
                <a:ea typeface="Times New Roman" panose="02020603050405020304" pitchFamily="18" charset="0"/>
                <a:cs typeface="Calibri" panose="020F0502020204030204" pitchFamily="34" charset="0"/>
              </a:rPr>
              <a:t>c</a:t>
            </a:r>
            <a:r>
              <a:rPr lang="en-US" sz="2178" spc="5" dirty="0">
                <a:latin typeface="Calibri" panose="020F0502020204030204" pitchFamily="34" charset="0"/>
                <a:ea typeface="Times New Roman" panose="02020603050405020304" pitchFamily="18" charset="0"/>
                <a:cs typeface="Calibri" panose="020F0502020204030204" pitchFamily="34" charset="0"/>
              </a:rPr>
              <a:t>o</a:t>
            </a:r>
            <a:r>
              <a:rPr lang="en-US" sz="2178" dirty="0">
                <a:latin typeface="Calibri" panose="020F0502020204030204" pitchFamily="34" charset="0"/>
                <a:ea typeface="Times New Roman" panose="02020603050405020304" pitchFamily="18" charset="0"/>
                <a:cs typeface="Calibri" panose="020F0502020204030204" pitchFamily="34" charset="0"/>
              </a:rPr>
              <a:t>l</a:t>
            </a:r>
            <a:r>
              <a:rPr lang="en-US" sz="2178" spc="-15" dirty="0">
                <a:latin typeface="Calibri" panose="020F0502020204030204" pitchFamily="34" charset="0"/>
                <a:ea typeface="Times New Roman" panose="02020603050405020304" pitchFamily="18" charset="0"/>
                <a:cs typeface="Calibri" panose="020F0502020204030204" pitchFamily="34" charset="0"/>
              </a:rPr>
              <a:t>l</a:t>
            </a:r>
            <a:r>
              <a:rPr lang="en-US" sz="2178" dirty="0">
                <a:latin typeface="Calibri" panose="020F0502020204030204" pitchFamily="34" charset="0"/>
                <a:ea typeface="Times New Roman" panose="02020603050405020304" pitchFamily="18" charset="0"/>
                <a:cs typeface="Calibri" panose="020F0502020204030204" pitchFamily="34" charset="0"/>
              </a:rPr>
              <a:t>ec</a:t>
            </a:r>
            <a:r>
              <a:rPr lang="en-US" sz="2178" spc="5" dirty="0">
                <a:latin typeface="Calibri" panose="020F0502020204030204" pitchFamily="34" charset="0"/>
                <a:ea typeface="Times New Roman" panose="02020603050405020304" pitchFamily="18" charset="0"/>
                <a:cs typeface="Calibri" panose="020F0502020204030204" pitchFamily="34" charset="0"/>
              </a:rPr>
              <a:t>t</a:t>
            </a:r>
            <a:r>
              <a:rPr lang="en-US" sz="2178" dirty="0">
                <a:latin typeface="Calibri" panose="020F0502020204030204" pitchFamily="34" charset="0"/>
                <a:ea typeface="Times New Roman" panose="02020603050405020304" pitchFamily="18" charset="0"/>
                <a:cs typeface="Calibri" panose="020F0502020204030204" pitchFamily="34" charset="0"/>
              </a:rPr>
              <a:t>i</a:t>
            </a:r>
            <a:r>
              <a:rPr lang="en-US" sz="2178" spc="-5" dirty="0">
                <a:latin typeface="Calibri" panose="020F0502020204030204" pitchFamily="34" charset="0"/>
                <a:ea typeface="Times New Roman" panose="02020603050405020304" pitchFamily="18" charset="0"/>
                <a:cs typeface="Calibri" panose="020F0502020204030204" pitchFamily="34" charset="0"/>
              </a:rPr>
              <a:t>n</a:t>
            </a:r>
            <a:r>
              <a:rPr lang="en-US" sz="2178" dirty="0">
                <a:latin typeface="Calibri" panose="020F0502020204030204" pitchFamily="34" charset="0"/>
                <a:ea typeface="Times New Roman" panose="02020603050405020304" pitchFamily="18" charset="0"/>
                <a:cs typeface="Calibri" panose="020F0502020204030204" pitchFamily="34" charset="0"/>
              </a:rPr>
              <a:t>g</a:t>
            </a:r>
            <a:r>
              <a:rPr lang="en-US" sz="2178" spc="-10" dirty="0">
                <a:latin typeface="Calibri" panose="020F0502020204030204" pitchFamily="34" charset="0"/>
                <a:ea typeface="Times New Roman" panose="02020603050405020304" pitchFamily="18" charset="0"/>
                <a:cs typeface="Calibri" panose="020F0502020204030204" pitchFamily="34" charset="0"/>
              </a:rPr>
              <a:t> </a:t>
            </a:r>
            <a:r>
              <a:rPr lang="en-US" sz="2178" dirty="0">
                <a:latin typeface="Calibri" panose="020F0502020204030204" pitchFamily="34" charset="0"/>
                <a:ea typeface="Times New Roman" panose="02020603050405020304" pitchFamily="18" charset="0"/>
                <a:cs typeface="Calibri" panose="020F0502020204030204" pitchFamily="34" charset="0"/>
              </a:rPr>
              <a:t>t</a:t>
            </a:r>
            <a:r>
              <a:rPr lang="en-US" sz="2178" spc="5" dirty="0">
                <a:latin typeface="Calibri" panose="020F0502020204030204" pitchFamily="34" charset="0"/>
                <a:ea typeface="Times New Roman" panose="02020603050405020304" pitchFamily="18" charset="0"/>
                <a:cs typeface="Calibri" panose="020F0502020204030204" pitchFamily="34" charset="0"/>
              </a:rPr>
              <a:t>e</a:t>
            </a:r>
            <a:r>
              <a:rPr lang="en-US" sz="2178" spc="-5" dirty="0">
                <a:latin typeface="Calibri" panose="020F0502020204030204" pitchFamily="34" charset="0"/>
                <a:ea typeface="Times New Roman" panose="02020603050405020304" pitchFamily="18" charset="0"/>
                <a:cs typeface="Calibri" panose="020F0502020204030204" pitchFamily="34" charset="0"/>
              </a:rPr>
              <a:t>nd</a:t>
            </a:r>
            <a:r>
              <a:rPr lang="en-US" sz="2178" dirty="0">
                <a:latin typeface="Calibri" panose="020F0502020204030204" pitchFamily="34" charset="0"/>
                <a:ea typeface="Times New Roman" panose="02020603050405020304" pitchFamily="18" charset="0"/>
                <a:cs typeface="Calibri" panose="020F0502020204030204" pitchFamily="34" charset="0"/>
              </a:rPr>
              <a:t>ers.</a:t>
            </a:r>
            <a:endParaRPr lang="en-US" sz="2178"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3392628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30</a:t>
            </a:fld>
            <a:endParaRPr lang="en-US" dirty="0">
              <a:solidFill>
                <a:prstClr val="black"/>
              </a:solidFill>
            </a:endParaRPr>
          </a:p>
        </p:txBody>
      </p:sp>
      <p:sp>
        <p:nvSpPr>
          <p:cNvPr id="7" name="Rectangle 6"/>
          <p:cNvSpPr/>
          <p:nvPr/>
        </p:nvSpPr>
        <p:spPr>
          <a:xfrm>
            <a:off x="566053" y="1752600"/>
            <a:ext cx="7333347" cy="5447645"/>
          </a:xfrm>
          <a:prstGeom prst="rect">
            <a:avLst/>
          </a:prstGeom>
        </p:spPr>
        <p:txBody>
          <a:bodyPr wrap="square">
            <a:spAutoFit/>
          </a:bodyPr>
          <a:lstStyle/>
          <a:p>
            <a:pPr marL="238115" indent="-238115" fontAlgn="auto">
              <a:lnSpc>
                <a:spcPct val="200000"/>
              </a:lnSpc>
              <a:spcBef>
                <a:spcPts val="0"/>
              </a:spcBef>
              <a:spcAft>
                <a:spcPts val="0"/>
              </a:spcAft>
              <a:buFont typeface="Arial" panose="020B0604020202020204" pitchFamily="34" charset="0"/>
              <a:buChar char="•"/>
            </a:pPr>
            <a:r>
              <a:rPr lang="en-TT" sz="2400" dirty="0">
                <a:solidFill>
                  <a:prstClr val="black"/>
                </a:solidFill>
                <a:latin typeface="Cambria" panose="02040503050406030204" pitchFamily="18" charset="0"/>
              </a:rPr>
              <a:t>Refurbishment works, wire wall fence,</a:t>
            </a:r>
          </a:p>
          <a:p>
            <a:pPr marL="238115" indent="-238115" fontAlgn="auto">
              <a:lnSpc>
                <a:spcPct val="200000"/>
              </a:lnSpc>
              <a:spcBef>
                <a:spcPts val="0"/>
              </a:spcBef>
              <a:spcAft>
                <a:spcPts val="0"/>
              </a:spcAft>
              <a:buFont typeface="Arial" panose="020B0604020202020204" pitchFamily="34" charset="0"/>
              <a:buChar char="•"/>
            </a:pPr>
            <a:r>
              <a:rPr lang="en-TT" sz="2400" dirty="0">
                <a:solidFill>
                  <a:prstClr val="black"/>
                </a:solidFill>
                <a:latin typeface="Cambria" panose="02040503050406030204" pitchFamily="18" charset="0"/>
              </a:rPr>
              <a:t>Safety footwear, meters and accessories</a:t>
            </a:r>
          </a:p>
          <a:p>
            <a:pPr marL="238115" indent="-238115" fontAlgn="auto">
              <a:lnSpc>
                <a:spcPct val="200000"/>
              </a:lnSpc>
              <a:spcBef>
                <a:spcPts val="0"/>
              </a:spcBef>
              <a:spcAft>
                <a:spcPts val="0"/>
              </a:spcAft>
              <a:buFont typeface="Arial" panose="020B0604020202020204" pitchFamily="34" charset="0"/>
              <a:buChar char="•"/>
            </a:pPr>
            <a:r>
              <a:rPr lang="en-TT" sz="2400" dirty="0">
                <a:solidFill>
                  <a:prstClr val="black"/>
                </a:solidFill>
                <a:latin typeface="Cambria" panose="02040503050406030204" pitchFamily="18" charset="0"/>
              </a:rPr>
              <a:t>Printers, Cisco smart systems, kiosk</a:t>
            </a:r>
          </a:p>
          <a:p>
            <a:pPr marL="238115" indent="-238115" fontAlgn="auto">
              <a:lnSpc>
                <a:spcPct val="200000"/>
              </a:lnSpc>
              <a:spcBef>
                <a:spcPts val="0"/>
              </a:spcBef>
              <a:spcAft>
                <a:spcPts val="0"/>
              </a:spcAft>
              <a:buFont typeface="Arial" panose="020B0604020202020204" pitchFamily="34" charset="0"/>
              <a:buChar char="•"/>
            </a:pPr>
            <a:r>
              <a:rPr lang="en-TT" sz="2400" dirty="0">
                <a:solidFill>
                  <a:prstClr val="black"/>
                </a:solidFill>
                <a:latin typeface="Cambria" panose="02040503050406030204" pitchFamily="18" charset="0"/>
              </a:rPr>
              <a:t>Switches, relocations, actuators, pumps &amp; fittings</a:t>
            </a:r>
          </a:p>
          <a:p>
            <a:pPr marL="238115" indent="-238115" fontAlgn="auto">
              <a:lnSpc>
                <a:spcPct val="200000"/>
              </a:lnSpc>
              <a:spcBef>
                <a:spcPts val="0"/>
              </a:spcBef>
              <a:spcAft>
                <a:spcPts val="0"/>
              </a:spcAft>
              <a:buFont typeface="Arial" panose="020B0604020202020204" pitchFamily="34" charset="0"/>
              <a:buChar char="•"/>
            </a:pPr>
            <a:r>
              <a:rPr lang="en-US" sz="2400" dirty="0">
                <a:solidFill>
                  <a:prstClr val="black"/>
                </a:solidFill>
                <a:latin typeface="Cambria" panose="02040503050406030204" pitchFamily="18" charset="0"/>
              </a:rPr>
              <a:t>Consultancy services, security services</a:t>
            </a:r>
          </a:p>
          <a:p>
            <a:pPr fontAlgn="auto">
              <a:lnSpc>
                <a:spcPct val="200000"/>
              </a:lnSpc>
              <a:spcBef>
                <a:spcPts val="0"/>
              </a:spcBef>
              <a:spcAft>
                <a:spcPts val="0"/>
              </a:spcAft>
            </a:pPr>
            <a:r>
              <a:rPr lang="en-TT" sz="2400" b="1" dirty="0">
                <a:solidFill>
                  <a:prstClr val="black"/>
                </a:solidFill>
                <a:latin typeface="Cambria" panose="02040503050406030204" pitchFamily="18" charset="0"/>
              </a:rPr>
              <a:t>Total Savings TT$13 Million (26 events)</a:t>
            </a:r>
            <a:endParaRPr lang="en-US" sz="2400" b="1" dirty="0">
              <a:solidFill>
                <a:prstClr val="black"/>
              </a:solidFill>
              <a:latin typeface="Cambria" panose="02040503050406030204" pitchFamily="18" charset="0"/>
            </a:endParaRPr>
          </a:p>
          <a:p>
            <a:pPr fontAlgn="auto">
              <a:lnSpc>
                <a:spcPct val="200000"/>
              </a:lnSpc>
              <a:spcBef>
                <a:spcPts val="0"/>
              </a:spcBef>
              <a:spcAft>
                <a:spcPts val="0"/>
              </a:spcAft>
            </a:pPr>
            <a:endParaRPr lang="en-US" sz="1500" dirty="0">
              <a:solidFill>
                <a:prstClr val="black"/>
              </a:solidFill>
              <a:latin typeface="Cambria" panose="02040503050406030204" pitchFamily="18" charset="0"/>
            </a:endParaRPr>
          </a:p>
          <a:p>
            <a:pPr fontAlgn="auto">
              <a:lnSpc>
                <a:spcPct val="200000"/>
              </a:lnSpc>
              <a:spcBef>
                <a:spcPts val="0"/>
              </a:spcBef>
              <a:spcAft>
                <a:spcPts val="0"/>
              </a:spcAft>
            </a:pPr>
            <a:endParaRPr lang="en-US" sz="1500" dirty="0">
              <a:solidFill>
                <a:prstClr val="black"/>
              </a:solidFill>
              <a:latin typeface="Cambria" panose="02040503050406030204" pitchFamily="18" charset="0"/>
            </a:endParaRPr>
          </a:p>
        </p:txBody>
      </p:sp>
      <p:sp>
        <p:nvSpPr>
          <p:cNvPr id="8" name="Title 1"/>
          <p:cNvSpPr txBox="1">
            <a:spLocks noGrp="1"/>
          </p:cNvSpPr>
          <p:nvPr>
            <p:ph type="title"/>
          </p:nvPr>
        </p:nvSpPr>
        <p:spPr>
          <a:xfrm>
            <a:off x="457200" y="0"/>
            <a:ext cx="8229600" cy="9144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TT" dirty="0" smtClean="0">
                <a:solidFill>
                  <a:schemeClr val="tx1"/>
                </a:solidFill>
              </a:rPr>
              <a:t>E-Auction savings 2009</a:t>
            </a:r>
            <a:endParaRPr lang="en-US" dirty="0">
              <a:solidFill>
                <a:schemeClr val="tx1"/>
              </a:solidFill>
            </a:endParaRPr>
          </a:p>
        </p:txBody>
      </p:sp>
    </p:spTree>
    <p:extLst>
      <p:ext uri="{BB962C8B-B14F-4D97-AF65-F5344CB8AC3E}">
        <p14:creationId xmlns:p14="http://schemas.microsoft.com/office/powerpoint/2010/main" xmlns="" val="253320733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31</a:t>
            </a:fld>
            <a:endParaRPr lang="en-US" dirty="0">
              <a:solidFill>
                <a:prstClr val="black"/>
              </a:solidFill>
            </a:endParaRPr>
          </a:p>
        </p:txBody>
      </p:sp>
      <p:sp>
        <p:nvSpPr>
          <p:cNvPr id="6" name="Rectangle 5"/>
          <p:cNvSpPr/>
          <p:nvPr/>
        </p:nvSpPr>
        <p:spPr>
          <a:xfrm>
            <a:off x="1066800" y="1524000"/>
            <a:ext cx="7315200" cy="5216813"/>
          </a:xfrm>
          <a:prstGeom prst="rect">
            <a:avLst/>
          </a:prstGeom>
        </p:spPr>
        <p:txBody>
          <a:bodyPr wrap="square">
            <a:spAutoFit/>
          </a:bodyPr>
          <a:lstStyle/>
          <a:p>
            <a:pPr marL="285750" indent="-285750" fontAlgn="auto">
              <a:lnSpc>
                <a:spcPct val="150000"/>
              </a:lnSpc>
              <a:spcBef>
                <a:spcPts val="0"/>
              </a:spcBef>
              <a:spcAft>
                <a:spcPts val="0"/>
              </a:spcAft>
              <a:buFont typeface="Arial" panose="020B0604020202020204" pitchFamily="34" charset="0"/>
              <a:buChar char="•"/>
            </a:pPr>
            <a:r>
              <a:rPr lang="en-US" sz="2400" dirty="0">
                <a:solidFill>
                  <a:prstClr val="black"/>
                </a:solidFill>
                <a:latin typeface="Cambria" panose="02040503050406030204" pitchFamily="18" charset="0"/>
              </a:rPr>
              <a:t>Bottle Mounted Chlorinators</a:t>
            </a:r>
          </a:p>
          <a:p>
            <a:pPr marL="285750" indent="-285750" fontAlgn="auto">
              <a:lnSpc>
                <a:spcPct val="150000"/>
              </a:lnSpc>
              <a:spcBef>
                <a:spcPts val="0"/>
              </a:spcBef>
              <a:spcAft>
                <a:spcPts val="0"/>
              </a:spcAft>
              <a:buFont typeface="Arial" panose="020B0604020202020204" pitchFamily="34" charset="0"/>
              <a:buChar char="•"/>
            </a:pPr>
            <a:r>
              <a:rPr lang="en-US" sz="2400" dirty="0">
                <a:solidFill>
                  <a:prstClr val="black"/>
                </a:solidFill>
                <a:latin typeface="Cambria" panose="02040503050406030204" pitchFamily="18" charset="0"/>
              </a:rPr>
              <a:t>Pipes and Fittings</a:t>
            </a:r>
          </a:p>
          <a:p>
            <a:pPr marL="285750" indent="-285750" fontAlgn="auto">
              <a:lnSpc>
                <a:spcPct val="150000"/>
              </a:lnSpc>
              <a:spcBef>
                <a:spcPts val="0"/>
              </a:spcBef>
              <a:spcAft>
                <a:spcPts val="0"/>
              </a:spcAft>
              <a:buFont typeface="Arial" panose="020B0604020202020204" pitchFamily="34" charset="0"/>
              <a:buChar char="•"/>
            </a:pPr>
            <a:r>
              <a:rPr lang="en-US" sz="2400" dirty="0">
                <a:solidFill>
                  <a:prstClr val="black"/>
                </a:solidFill>
                <a:latin typeface="Cambria" panose="02040503050406030204" pitchFamily="18" charset="0"/>
              </a:rPr>
              <a:t>Sewer Mains , Storage Tanks</a:t>
            </a:r>
          </a:p>
          <a:p>
            <a:pPr marL="285750" indent="-285750" fontAlgn="auto">
              <a:lnSpc>
                <a:spcPct val="150000"/>
              </a:lnSpc>
              <a:spcBef>
                <a:spcPts val="0"/>
              </a:spcBef>
              <a:spcAft>
                <a:spcPts val="0"/>
              </a:spcAft>
              <a:buFont typeface="Arial" panose="020B0604020202020204" pitchFamily="34" charset="0"/>
              <a:buChar char="•"/>
            </a:pPr>
            <a:r>
              <a:rPr lang="en-TT" sz="2400" dirty="0">
                <a:solidFill>
                  <a:prstClr val="black"/>
                </a:solidFill>
                <a:latin typeface="Cambria" panose="02040503050406030204" pitchFamily="18" charset="0"/>
              </a:rPr>
              <a:t>Construction of Offices, Emergency Exits</a:t>
            </a:r>
          </a:p>
          <a:p>
            <a:pPr marL="285750" indent="-285750" fontAlgn="auto">
              <a:lnSpc>
                <a:spcPct val="150000"/>
              </a:lnSpc>
              <a:spcBef>
                <a:spcPts val="0"/>
              </a:spcBef>
              <a:spcAft>
                <a:spcPts val="0"/>
              </a:spcAft>
              <a:buFont typeface="Arial" panose="020B0604020202020204" pitchFamily="34" charset="0"/>
              <a:buChar char="•"/>
            </a:pPr>
            <a:r>
              <a:rPr lang="en-US" sz="2400" dirty="0">
                <a:solidFill>
                  <a:prstClr val="black"/>
                </a:solidFill>
                <a:latin typeface="Cambria" panose="02040503050406030204" pitchFamily="18" charset="0"/>
              </a:rPr>
              <a:t>Forklifts, Crane, Boom Truck</a:t>
            </a:r>
          </a:p>
          <a:p>
            <a:pPr marL="285750" indent="-285750" fontAlgn="auto">
              <a:lnSpc>
                <a:spcPct val="150000"/>
              </a:lnSpc>
              <a:spcBef>
                <a:spcPts val="0"/>
              </a:spcBef>
              <a:spcAft>
                <a:spcPts val="0"/>
              </a:spcAft>
              <a:buFont typeface="Arial" panose="020B0604020202020204" pitchFamily="34" charset="0"/>
              <a:buChar char="•"/>
            </a:pPr>
            <a:r>
              <a:rPr lang="en-US" sz="2400" dirty="0">
                <a:solidFill>
                  <a:prstClr val="black"/>
                </a:solidFill>
                <a:latin typeface="Cambria" panose="02040503050406030204" pitchFamily="18" charset="0"/>
              </a:rPr>
              <a:t>Pumps, Wire Wall Fences</a:t>
            </a:r>
          </a:p>
          <a:p>
            <a:pPr marL="285750" indent="-285750" fontAlgn="auto">
              <a:lnSpc>
                <a:spcPct val="150000"/>
              </a:lnSpc>
              <a:spcBef>
                <a:spcPts val="0"/>
              </a:spcBef>
              <a:spcAft>
                <a:spcPts val="0"/>
              </a:spcAft>
              <a:buFont typeface="Arial" panose="020B0604020202020204" pitchFamily="34" charset="0"/>
              <a:buChar char="•"/>
            </a:pPr>
            <a:r>
              <a:rPr lang="en-US" sz="2400" dirty="0">
                <a:solidFill>
                  <a:prstClr val="black"/>
                </a:solidFill>
                <a:latin typeface="Cambria" panose="02040503050406030204" pitchFamily="18" charset="0"/>
              </a:rPr>
              <a:t>Air-conditioning Unit</a:t>
            </a:r>
          </a:p>
          <a:p>
            <a:pPr fontAlgn="auto">
              <a:lnSpc>
                <a:spcPct val="150000"/>
              </a:lnSpc>
              <a:spcBef>
                <a:spcPts val="0"/>
              </a:spcBef>
              <a:spcAft>
                <a:spcPts val="0"/>
              </a:spcAft>
            </a:pPr>
            <a:endParaRPr lang="en-US" sz="1500" dirty="0">
              <a:solidFill>
                <a:prstClr val="black"/>
              </a:solidFill>
              <a:latin typeface="Cambria" panose="02040503050406030204" pitchFamily="18" charset="0"/>
            </a:endParaRPr>
          </a:p>
          <a:p>
            <a:pPr fontAlgn="auto">
              <a:lnSpc>
                <a:spcPct val="150000"/>
              </a:lnSpc>
              <a:spcBef>
                <a:spcPts val="0"/>
              </a:spcBef>
              <a:spcAft>
                <a:spcPts val="0"/>
              </a:spcAft>
            </a:pPr>
            <a:r>
              <a:rPr lang="en-TT" sz="2400" b="1" dirty="0">
                <a:solidFill>
                  <a:prstClr val="black"/>
                </a:solidFill>
                <a:latin typeface="Cambria" panose="02040503050406030204" pitchFamily="18" charset="0"/>
              </a:rPr>
              <a:t>Total Savings TT$27 Million (sixteen events)</a:t>
            </a:r>
            <a:endParaRPr lang="en-US" sz="2400" b="1" dirty="0">
              <a:solidFill>
                <a:prstClr val="black"/>
              </a:solidFill>
              <a:latin typeface="Cambria" panose="02040503050406030204" pitchFamily="18" charset="0"/>
            </a:endParaRPr>
          </a:p>
          <a:p>
            <a:pPr fontAlgn="auto">
              <a:lnSpc>
                <a:spcPct val="150000"/>
              </a:lnSpc>
              <a:spcBef>
                <a:spcPts val="0"/>
              </a:spcBef>
              <a:spcAft>
                <a:spcPts val="0"/>
              </a:spcAft>
            </a:pPr>
            <a:endParaRPr lang="en-US" sz="1500" dirty="0">
              <a:solidFill>
                <a:prstClr val="black"/>
              </a:solidFill>
              <a:latin typeface="Cambria" panose="02040503050406030204" pitchFamily="18" charset="0"/>
            </a:endParaRPr>
          </a:p>
        </p:txBody>
      </p:sp>
      <p:sp>
        <p:nvSpPr>
          <p:cNvPr id="7" name="Title 1"/>
          <p:cNvSpPr txBox="1">
            <a:spLocks noGrp="1"/>
          </p:cNvSpPr>
          <p:nvPr>
            <p:ph type="title"/>
          </p:nvPr>
        </p:nvSpPr>
        <p:spPr>
          <a:xfrm>
            <a:off x="457200" y="0"/>
            <a:ext cx="8229600" cy="9144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TT" dirty="0" smtClean="0">
                <a:solidFill>
                  <a:schemeClr val="tx1"/>
                </a:solidFill>
              </a:rPr>
              <a:t>E-Auction savings 2010</a:t>
            </a:r>
            <a:endParaRPr lang="en-US" dirty="0">
              <a:solidFill>
                <a:schemeClr val="tx1"/>
              </a:solidFill>
            </a:endParaRPr>
          </a:p>
        </p:txBody>
      </p:sp>
    </p:spTree>
    <p:extLst>
      <p:ext uri="{BB962C8B-B14F-4D97-AF65-F5344CB8AC3E}">
        <p14:creationId xmlns:p14="http://schemas.microsoft.com/office/powerpoint/2010/main" xmlns="" val="342597938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32</a:t>
            </a:fld>
            <a:endParaRPr lang="en-US" dirty="0">
              <a:solidFill>
                <a:prstClr val="black"/>
              </a:solidFill>
            </a:endParaRPr>
          </a:p>
        </p:txBody>
      </p:sp>
      <p:sp>
        <p:nvSpPr>
          <p:cNvPr id="5" name="Content Placeholder 4"/>
          <p:cNvSpPr>
            <a:spLocks noGrp="1"/>
          </p:cNvSpPr>
          <p:nvPr>
            <p:ph idx="1"/>
          </p:nvPr>
        </p:nvSpPr>
        <p:spPr>
          <a:prstGeom prst="rect">
            <a:avLst/>
          </a:prstGeom>
        </p:spPr>
        <p:txBody>
          <a:bodyPr wrap="square">
            <a:spAutoFit/>
          </a:bodyPr>
          <a:lstStyle/>
          <a:p>
            <a:pPr marL="238115" indent="-238115" fontAlgn="auto">
              <a:spcBef>
                <a:spcPts val="0"/>
              </a:spcBef>
              <a:spcAft>
                <a:spcPts val="0"/>
              </a:spcAft>
              <a:buFont typeface="Arial" panose="020B0604020202020204" pitchFamily="34" charset="0"/>
              <a:buChar char="•"/>
            </a:pPr>
            <a:r>
              <a:rPr lang="en-US" dirty="0">
                <a:solidFill>
                  <a:prstClr val="black"/>
                </a:solidFill>
                <a:latin typeface="Cambria" panose="02040503050406030204" pitchFamily="18" charset="0"/>
              </a:rPr>
              <a:t>Butterfly Valves</a:t>
            </a:r>
          </a:p>
          <a:p>
            <a:pPr marL="238115" indent="-238115" fontAlgn="auto">
              <a:spcBef>
                <a:spcPts val="0"/>
              </a:spcBef>
              <a:spcAft>
                <a:spcPts val="0"/>
              </a:spcAft>
              <a:buFont typeface="Arial" panose="020B0604020202020204" pitchFamily="34" charset="0"/>
              <a:buChar char="•"/>
            </a:pPr>
            <a:r>
              <a:rPr lang="en-GB" dirty="0" smtClean="0">
                <a:solidFill>
                  <a:prstClr val="black"/>
                </a:solidFill>
                <a:latin typeface="Cambria" panose="02040503050406030204" pitchFamily="18" charset="0"/>
                <a:ea typeface="Times New Roman" panose="02020603050405020304" pitchFamily="18" charset="0"/>
                <a:cs typeface="Arial" panose="020B0604020202020204" pitchFamily="34" charset="0"/>
              </a:rPr>
              <a:t>Self–priming </a:t>
            </a:r>
            <a:r>
              <a:rPr lang="en-GB" dirty="0">
                <a:solidFill>
                  <a:prstClr val="black"/>
                </a:solidFill>
                <a:latin typeface="Cambria" panose="02040503050406030204" pitchFamily="18" charset="0"/>
                <a:ea typeface="Times New Roman" panose="02020603050405020304" pitchFamily="18" charset="0"/>
                <a:cs typeface="Arial" panose="020B0604020202020204" pitchFamily="34" charset="0"/>
              </a:rPr>
              <a:t>Centrifugal Pumps And Motors</a:t>
            </a:r>
            <a:endParaRPr lang="en-US" dirty="0">
              <a:solidFill>
                <a:prstClr val="black"/>
              </a:solidFill>
              <a:latin typeface="Cambria" panose="02040503050406030204" pitchFamily="18" charset="0"/>
              <a:cs typeface="Arial" panose="020B0604020202020204" pitchFamily="34" charset="0"/>
            </a:endParaRPr>
          </a:p>
          <a:p>
            <a:pPr marL="238115" indent="-238115" fontAlgn="auto">
              <a:spcBef>
                <a:spcPts val="0"/>
              </a:spcBef>
              <a:spcAft>
                <a:spcPts val="0"/>
              </a:spcAft>
              <a:buFont typeface="Arial" panose="020B0604020202020204" pitchFamily="34" charset="0"/>
              <a:buChar char="•"/>
            </a:pPr>
            <a:r>
              <a:rPr lang="en-TT" dirty="0" smtClean="0">
                <a:solidFill>
                  <a:prstClr val="black"/>
                </a:solidFill>
                <a:latin typeface="Cambria" panose="02040503050406030204" pitchFamily="18" charset="0"/>
              </a:rPr>
              <a:t>Design </a:t>
            </a:r>
            <a:r>
              <a:rPr lang="en-TT" dirty="0">
                <a:solidFill>
                  <a:prstClr val="black"/>
                </a:solidFill>
                <a:latin typeface="Cambria" panose="02040503050406030204" pitchFamily="18" charset="0"/>
              </a:rPr>
              <a:t>And Construction Of An Emergency Exit At </a:t>
            </a:r>
            <a:r>
              <a:rPr lang="en-TT" dirty="0" err="1">
                <a:solidFill>
                  <a:prstClr val="black"/>
                </a:solidFill>
                <a:latin typeface="Cambria" panose="02040503050406030204" pitchFamily="18" charset="0"/>
              </a:rPr>
              <a:t>Wasa</a:t>
            </a:r>
            <a:r>
              <a:rPr lang="en-TT" dirty="0">
                <a:solidFill>
                  <a:prstClr val="black"/>
                </a:solidFill>
                <a:latin typeface="Cambria" panose="02040503050406030204" pitchFamily="18" charset="0"/>
              </a:rPr>
              <a:t> Kew Place, Port Of Spain</a:t>
            </a:r>
          </a:p>
          <a:p>
            <a:pPr marL="238115" indent="-238115" fontAlgn="auto">
              <a:spcBef>
                <a:spcPts val="0"/>
              </a:spcBef>
              <a:spcAft>
                <a:spcPts val="0"/>
              </a:spcAft>
              <a:buFont typeface="Arial" panose="020B0604020202020204" pitchFamily="34" charset="0"/>
              <a:buChar char="•"/>
            </a:pPr>
            <a:r>
              <a:rPr lang="en-TT" dirty="0">
                <a:solidFill>
                  <a:prstClr val="black"/>
                </a:solidFill>
                <a:latin typeface="Cambria" panose="02040503050406030204" pitchFamily="18" charset="0"/>
              </a:rPr>
              <a:t>Submersible Motors For Well Installations Throughout Trinidad</a:t>
            </a:r>
          </a:p>
          <a:p>
            <a:pPr marL="238115" indent="-238115" fontAlgn="auto">
              <a:spcBef>
                <a:spcPts val="0"/>
              </a:spcBef>
              <a:spcAft>
                <a:spcPts val="0"/>
              </a:spcAft>
              <a:buFont typeface="Arial" panose="020B0604020202020204" pitchFamily="34" charset="0"/>
              <a:buChar char="•"/>
            </a:pPr>
            <a:r>
              <a:rPr lang="en-GB" dirty="0">
                <a:solidFill>
                  <a:prstClr val="black"/>
                </a:solidFill>
                <a:latin typeface="Cambria" panose="02040503050406030204" pitchFamily="18" charset="0"/>
              </a:rPr>
              <a:t>Supply And Installation Of New Lighting Systems </a:t>
            </a:r>
          </a:p>
          <a:p>
            <a:pPr marL="238115" indent="-238115" fontAlgn="auto">
              <a:spcBef>
                <a:spcPts val="0"/>
              </a:spcBef>
              <a:spcAft>
                <a:spcPts val="0"/>
              </a:spcAft>
              <a:buFont typeface="Arial" panose="020B0604020202020204" pitchFamily="34" charset="0"/>
              <a:buChar char="•"/>
            </a:pPr>
            <a:endParaRPr lang="en-GB" dirty="0">
              <a:solidFill>
                <a:prstClr val="black"/>
              </a:solidFill>
              <a:latin typeface="Cambria" panose="02040503050406030204" pitchFamily="18" charset="0"/>
            </a:endParaRPr>
          </a:p>
          <a:p>
            <a:pPr fontAlgn="auto">
              <a:spcBef>
                <a:spcPts val="0"/>
              </a:spcBef>
              <a:spcAft>
                <a:spcPts val="0"/>
              </a:spcAft>
            </a:pPr>
            <a:r>
              <a:rPr lang="en-TT" b="1" dirty="0">
                <a:solidFill>
                  <a:prstClr val="black"/>
                </a:solidFill>
                <a:latin typeface="Cambria" panose="02040503050406030204" pitchFamily="18" charset="0"/>
              </a:rPr>
              <a:t>Total Savings TT$ 1.5 Million (9 events)</a:t>
            </a:r>
          </a:p>
          <a:p>
            <a:pPr marL="238115" indent="-238115" fontAlgn="auto">
              <a:spcBef>
                <a:spcPts val="0"/>
              </a:spcBef>
              <a:spcAft>
                <a:spcPts val="0"/>
              </a:spcAft>
              <a:buFont typeface="Arial" panose="020B0604020202020204" pitchFamily="34" charset="0"/>
              <a:buChar char="•"/>
            </a:pPr>
            <a:endParaRPr lang="en-GB" sz="1500" dirty="0">
              <a:solidFill>
                <a:prstClr val="black"/>
              </a:solidFill>
              <a:latin typeface="Cambria" panose="02040503050406030204" pitchFamily="18" charset="0"/>
            </a:endParaRPr>
          </a:p>
          <a:p>
            <a:pPr marL="238115" indent="-238115" fontAlgn="auto">
              <a:spcBef>
                <a:spcPts val="0"/>
              </a:spcBef>
              <a:spcAft>
                <a:spcPts val="0"/>
              </a:spcAft>
              <a:buFont typeface="Arial" panose="020B0604020202020204" pitchFamily="34" charset="0"/>
              <a:buChar char="•"/>
            </a:pPr>
            <a:endParaRPr lang="en-TT" sz="1500" dirty="0">
              <a:solidFill>
                <a:prstClr val="black"/>
              </a:solidFill>
              <a:latin typeface="Cambria" panose="02040503050406030204" pitchFamily="18" charset="0"/>
            </a:endParaRPr>
          </a:p>
          <a:p>
            <a:pPr fontAlgn="auto">
              <a:spcBef>
                <a:spcPts val="0"/>
              </a:spcBef>
              <a:spcAft>
                <a:spcPts val="0"/>
              </a:spcAft>
            </a:pPr>
            <a:endParaRPr lang="en-US" sz="1500" dirty="0">
              <a:solidFill>
                <a:prstClr val="black"/>
              </a:solidFill>
              <a:latin typeface="Trebuchet MS" panose="020B0603020202020204"/>
            </a:endParaRPr>
          </a:p>
        </p:txBody>
      </p:sp>
      <p:sp>
        <p:nvSpPr>
          <p:cNvPr id="6" name="Title 1"/>
          <p:cNvSpPr txBox="1">
            <a:spLocks noGrp="1"/>
          </p:cNvSpPr>
          <p:nvPr>
            <p:ph type="title"/>
          </p:nvPr>
        </p:nvSpPr>
        <p:spPr>
          <a:xfrm>
            <a:off x="457200" y="0"/>
            <a:ext cx="8229600" cy="9144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TT" dirty="0" smtClean="0">
                <a:solidFill>
                  <a:schemeClr val="tx1"/>
                </a:solidFill>
              </a:rPr>
              <a:t>E-Auction savings 2011</a:t>
            </a:r>
            <a:endParaRPr lang="en-US" dirty="0">
              <a:solidFill>
                <a:schemeClr val="tx1"/>
              </a:solidFill>
            </a:endParaRPr>
          </a:p>
        </p:txBody>
      </p:sp>
    </p:spTree>
    <p:extLst>
      <p:ext uri="{BB962C8B-B14F-4D97-AF65-F5344CB8AC3E}">
        <p14:creationId xmlns:p14="http://schemas.microsoft.com/office/powerpoint/2010/main" xmlns="" val="31214060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33</a:t>
            </a:fld>
            <a:endParaRPr lang="en-US" dirty="0">
              <a:solidFill>
                <a:prstClr val="black"/>
              </a:solidFill>
            </a:endParaRPr>
          </a:p>
        </p:txBody>
      </p:sp>
      <p:sp>
        <p:nvSpPr>
          <p:cNvPr id="5" name="Content Placeholder 4"/>
          <p:cNvSpPr>
            <a:spLocks noGrp="1"/>
          </p:cNvSpPr>
          <p:nvPr>
            <p:ph idx="1"/>
          </p:nvPr>
        </p:nvSpPr>
        <p:spPr>
          <a:xfrm>
            <a:off x="457200" y="1600200"/>
            <a:ext cx="8229600" cy="5709255"/>
          </a:xfrm>
          <a:prstGeom prst="rect">
            <a:avLst/>
          </a:prstGeom>
        </p:spPr>
        <p:txBody>
          <a:bodyPr wrap="square">
            <a:spAutoFit/>
          </a:bodyPr>
          <a:lstStyle/>
          <a:p>
            <a:pPr marL="238115" indent="-238115" fontAlgn="auto">
              <a:spcBef>
                <a:spcPts val="0"/>
              </a:spcBef>
              <a:spcAft>
                <a:spcPts val="0"/>
              </a:spcAft>
              <a:buFont typeface="Arial" panose="020B0604020202020204" pitchFamily="34" charset="0"/>
              <a:buChar char="•"/>
            </a:pPr>
            <a:r>
              <a:rPr lang="en-TT" dirty="0">
                <a:solidFill>
                  <a:prstClr val="black"/>
                </a:solidFill>
                <a:latin typeface="Calibri" panose="020F0502020204030204" pitchFamily="34" charset="0"/>
                <a:cs typeface="Calibri" panose="020F0502020204030204" pitchFamily="34" charset="0"/>
              </a:rPr>
              <a:t>Refurbishment Works at </a:t>
            </a:r>
            <a:r>
              <a:rPr lang="en-TT" dirty="0" err="1">
                <a:solidFill>
                  <a:prstClr val="black"/>
                </a:solidFill>
                <a:latin typeface="Calibri" panose="020F0502020204030204" pitchFamily="34" charset="0"/>
                <a:cs typeface="Calibri" panose="020F0502020204030204" pitchFamily="34" charset="0"/>
              </a:rPr>
              <a:t>Chaguaramas</a:t>
            </a:r>
            <a:r>
              <a:rPr lang="en-TT" dirty="0">
                <a:solidFill>
                  <a:prstClr val="black"/>
                </a:solidFill>
                <a:latin typeface="Calibri" panose="020F0502020204030204" pitchFamily="34" charset="0"/>
                <a:cs typeface="Calibri" panose="020F0502020204030204" pitchFamily="34" charset="0"/>
              </a:rPr>
              <a:t> Waste Water Facility</a:t>
            </a:r>
          </a:p>
          <a:p>
            <a:pPr marL="238115" indent="-238115" fontAlgn="auto">
              <a:spcBef>
                <a:spcPts val="0"/>
              </a:spcBef>
              <a:spcAft>
                <a:spcPts val="0"/>
              </a:spcAft>
              <a:buFont typeface="Arial" panose="020B0604020202020204" pitchFamily="34" charset="0"/>
              <a:buChar char="•"/>
            </a:pPr>
            <a:r>
              <a:rPr lang="en-GB" dirty="0">
                <a:solidFill>
                  <a:prstClr val="black"/>
                </a:solidFill>
                <a:latin typeface="Calibri" panose="020F0502020204030204" pitchFamily="34" charset="0"/>
                <a:cs typeface="Calibri" panose="020F0502020204030204" pitchFamily="34" charset="0"/>
              </a:rPr>
              <a:t>Purchase of two Vertical Line Shaft Pump sets for the El Socorro High lift Station</a:t>
            </a:r>
          </a:p>
          <a:p>
            <a:pPr marL="238115" indent="-238115" fontAlgn="auto">
              <a:spcBef>
                <a:spcPts val="0"/>
              </a:spcBef>
              <a:spcAft>
                <a:spcPts val="0"/>
              </a:spcAft>
              <a:buFont typeface="Arial" panose="020B0604020202020204" pitchFamily="34" charset="0"/>
              <a:buChar char="•"/>
            </a:pPr>
            <a:r>
              <a:rPr lang="en-GB" dirty="0">
                <a:solidFill>
                  <a:prstClr val="black"/>
                </a:solidFill>
                <a:latin typeface="Calibri" panose="020F0502020204030204" pitchFamily="34" charset="0"/>
                <a:cs typeface="Calibri" panose="020F0502020204030204" pitchFamily="34" charset="0"/>
              </a:rPr>
              <a:t>Refurbishment of the Endeavour Trucking Facility, </a:t>
            </a:r>
            <a:r>
              <a:rPr lang="en-GB" dirty="0" err="1">
                <a:solidFill>
                  <a:prstClr val="black"/>
                </a:solidFill>
                <a:latin typeface="Calibri" panose="020F0502020204030204" pitchFamily="34" charset="0"/>
                <a:cs typeface="Calibri" panose="020F0502020204030204" pitchFamily="34" charset="0"/>
              </a:rPr>
              <a:t>Chaguanas</a:t>
            </a:r>
            <a:endParaRPr lang="en-GB" dirty="0">
              <a:solidFill>
                <a:prstClr val="black"/>
              </a:solidFill>
              <a:latin typeface="Calibri" panose="020F0502020204030204" pitchFamily="34" charset="0"/>
              <a:cs typeface="Calibri" panose="020F0502020204030204" pitchFamily="34" charset="0"/>
            </a:endParaRPr>
          </a:p>
          <a:p>
            <a:pPr marL="238115" indent="-238115" fontAlgn="auto">
              <a:spcBef>
                <a:spcPts val="0"/>
              </a:spcBef>
              <a:spcAft>
                <a:spcPts val="0"/>
              </a:spcAft>
              <a:buFont typeface="Arial" panose="020B0604020202020204" pitchFamily="34" charset="0"/>
              <a:buChar char="•"/>
            </a:pPr>
            <a:r>
              <a:rPr lang="en-GB" dirty="0">
                <a:solidFill>
                  <a:prstClr val="black"/>
                </a:solidFill>
                <a:latin typeface="Calibri" panose="020F0502020204030204" pitchFamily="34" charset="0"/>
                <a:cs typeface="Calibri" panose="020F0502020204030204" pitchFamily="34" charset="0"/>
              </a:rPr>
              <a:t>Procurement  and Delivery of Ductile Iron, Steel and PVC Pipes and Fittings Via E-auction</a:t>
            </a:r>
          </a:p>
          <a:p>
            <a:pPr fontAlgn="auto">
              <a:lnSpc>
                <a:spcPct val="200000"/>
              </a:lnSpc>
              <a:spcBef>
                <a:spcPts val="0"/>
              </a:spcBef>
              <a:spcAft>
                <a:spcPts val="0"/>
              </a:spcAft>
            </a:pPr>
            <a:r>
              <a:rPr lang="en-TT" b="1" dirty="0">
                <a:solidFill>
                  <a:prstClr val="black"/>
                </a:solidFill>
                <a:latin typeface="Calibri" panose="020F0502020204030204" pitchFamily="34" charset="0"/>
                <a:cs typeface="Calibri" panose="020F0502020204030204" pitchFamily="34" charset="0"/>
              </a:rPr>
              <a:t>Total Savings TT$ 98 Million (8 events)</a:t>
            </a:r>
          </a:p>
          <a:p>
            <a:pPr marL="238115" indent="-238115" fontAlgn="auto">
              <a:lnSpc>
                <a:spcPct val="200000"/>
              </a:lnSpc>
              <a:spcBef>
                <a:spcPts val="0"/>
              </a:spcBef>
              <a:spcAft>
                <a:spcPts val="0"/>
              </a:spcAft>
              <a:buFont typeface="Arial" panose="020B0604020202020204" pitchFamily="34" charset="0"/>
              <a:buChar char="•"/>
            </a:pPr>
            <a:endParaRPr lang="en-GB" sz="1500" dirty="0">
              <a:solidFill>
                <a:prstClr val="black"/>
              </a:solidFill>
              <a:latin typeface="Cambria" panose="02040503050406030204" pitchFamily="18" charset="0"/>
            </a:endParaRPr>
          </a:p>
          <a:p>
            <a:pPr fontAlgn="auto">
              <a:spcBef>
                <a:spcPts val="0"/>
              </a:spcBef>
              <a:spcAft>
                <a:spcPts val="0"/>
              </a:spcAft>
            </a:pPr>
            <a:endParaRPr lang="en-US" sz="1500" dirty="0">
              <a:solidFill>
                <a:prstClr val="black"/>
              </a:solidFill>
              <a:latin typeface="Trebuchet MS" panose="020B0603020202020204"/>
            </a:endParaRPr>
          </a:p>
        </p:txBody>
      </p:sp>
      <p:sp>
        <p:nvSpPr>
          <p:cNvPr id="6" name="Title 1"/>
          <p:cNvSpPr txBox="1">
            <a:spLocks noGrp="1"/>
          </p:cNvSpPr>
          <p:nvPr>
            <p:ph type="title"/>
          </p:nvPr>
        </p:nvSpPr>
        <p:spPr>
          <a:xfrm>
            <a:off x="457200" y="0"/>
            <a:ext cx="8229600" cy="9144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TT" dirty="0" smtClean="0">
                <a:solidFill>
                  <a:schemeClr val="tx1"/>
                </a:solidFill>
              </a:rPr>
              <a:t>E-Auction savings 2012</a:t>
            </a:r>
            <a:endParaRPr lang="en-US" dirty="0">
              <a:solidFill>
                <a:schemeClr val="tx1"/>
              </a:solidFill>
            </a:endParaRPr>
          </a:p>
        </p:txBody>
      </p:sp>
    </p:spTree>
    <p:extLst>
      <p:ext uri="{BB962C8B-B14F-4D97-AF65-F5344CB8AC3E}">
        <p14:creationId xmlns:p14="http://schemas.microsoft.com/office/powerpoint/2010/main" xmlns="" val="14564667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34</a:t>
            </a:fld>
            <a:endParaRPr lang="en-US" dirty="0">
              <a:solidFill>
                <a:prstClr val="black"/>
              </a:solidFill>
            </a:endParaRP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4188" y="1066800"/>
            <a:ext cx="8038012"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noGrp="1"/>
          </p:cNvSpPr>
          <p:nvPr>
            <p:ph type="title"/>
          </p:nvPr>
        </p:nvSpPr>
        <p:spPr>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TT" dirty="0" smtClean="0">
                <a:solidFill>
                  <a:srgbClr val="90C226"/>
                </a:solidFill>
              </a:rPr>
              <a:t>Live Auction View</a:t>
            </a:r>
            <a:endParaRPr lang="en-US" dirty="0"/>
          </a:p>
        </p:txBody>
      </p:sp>
    </p:spTree>
    <p:extLst>
      <p:ext uri="{BB962C8B-B14F-4D97-AF65-F5344CB8AC3E}">
        <p14:creationId xmlns:p14="http://schemas.microsoft.com/office/powerpoint/2010/main" xmlns="" val="220412215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TT" dirty="0" smtClean="0"/>
          </a:p>
          <a:p>
            <a:pPr algn="ctr"/>
            <a:endParaRPr lang="en-TT" dirty="0"/>
          </a:p>
          <a:p>
            <a:pPr algn="ctr"/>
            <a:endParaRPr lang="en-TT" dirty="0" smtClean="0"/>
          </a:p>
          <a:p>
            <a:pPr marL="0" indent="0" algn="ctr">
              <a:buNone/>
            </a:pPr>
            <a:r>
              <a:rPr lang="en-TT" sz="8000" dirty="0" smtClean="0"/>
              <a:t>THANK YOU</a:t>
            </a:r>
          </a:p>
          <a:p>
            <a:pPr algn="ctr"/>
            <a:endParaRPr lang="en-TT" dirty="0"/>
          </a:p>
        </p:txBody>
      </p:sp>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35</a:t>
            </a:fld>
            <a:endParaRPr lang="en-US" dirty="0">
              <a:solidFill>
                <a:prstClr val="black"/>
              </a:solidFill>
            </a:endParaRPr>
          </a:p>
        </p:txBody>
      </p:sp>
      <p:sp>
        <p:nvSpPr>
          <p:cNvPr id="5" name="Title 1"/>
          <p:cNvSpPr txBox="1">
            <a:spLocks noGrp="1"/>
          </p:cNvSpPr>
          <p:nvPr>
            <p:ph type="title"/>
          </p:nvPr>
        </p:nvSpPr>
        <p:spPr>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TT" dirty="0" smtClean="0">
                <a:solidFill>
                  <a:schemeClr val="tx1"/>
                </a:solidFill>
              </a:rPr>
              <a:t>E- Procurement E- Auction</a:t>
            </a:r>
            <a:endParaRPr lang="en-US" dirty="0">
              <a:solidFill>
                <a:schemeClr val="tx1"/>
              </a:solidFill>
            </a:endParaRPr>
          </a:p>
        </p:txBody>
      </p:sp>
    </p:spTree>
    <p:extLst>
      <p:ext uri="{BB962C8B-B14F-4D97-AF65-F5344CB8AC3E}">
        <p14:creationId xmlns:p14="http://schemas.microsoft.com/office/powerpoint/2010/main" xmlns="" val="59710523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19414" y="6324600"/>
            <a:ext cx="2133600" cy="365125"/>
          </a:xfrm>
        </p:spPr>
        <p:txBody>
          <a:bodyPr/>
          <a:lstStyle/>
          <a:p>
            <a:pPr>
              <a:defRPr/>
            </a:pPr>
            <a:fld id="{0A98E8F7-083D-4ECD-835C-8886F4300B73}" type="slidenum">
              <a:rPr lang="en-US" smtClean="0">
                <a:solidFill>
                  <a:prstClr val="black"/>
                </a:solidFill>
              </a:rPr>
              <a:pPr>
                <a:defRPr/>
              </a:pPr>
              <a:t>4</a:t>
            </a:fld>
            <a:endParaRPr lang="en-US" dirty="0">
              <a:solidFill>
                <a:prstClr val="black"/>
              </a:solidFill>
            </a:endParaRPr>
          </a:p>
        </p:txBody>
      </p:sp>
      <p:sp>
        <p:nvSpPr>
          <p:cNvPr id="4" name="Title 1"/>
          <p:cNvSpPr txBox="1">
            <a:spLocks/>
          </p:cNvSpPr>
          <p:nvPr/>
        </p:nvSpPr>
        <p:spPr>
          <a:xfrm>
            <a:off x="304800" y="76200"/>
            <a:ext cx="82296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TT" dirty="0">
              <a:solidFill>
                <a:schemeClr val="bg1"/>
              </a:solidFill>
            </a:endParaRPr>
          </a:p>
        </p:txBody>
      </p:sp>
      <p:sp>
        <p:nvSpPr>
          <p:cNvPr id="5" name="TextBox 4"/>
          <p:cNvSpPr txBox="1"/>
          <p:nvPr/>
        </p:nvSpPr>
        <p:spPr>
          <a:xfrm>
            <a:off x="908050" y="1728384"/>
            <a:ext cx="7239000" cy="1754326"/>
          </a:xfrm>
          <a:prstGeom prst="rect">
            <a:avLst/>
          </a:prstGeom>
          <a:noFill/>
        </p:spPr>
        <p:txBody>
          <a:bodyPr wrap="square" rtlCol="0">
            <a:spAutoFit/>
          </a:bodyPr>
          <a:lstStyle/>
          <a:p>
            <a:pPr algn="just"/>
            <a:r>
              <a:rPr lang="en-US" sz="2800" dirty="0" smtClean="0">
                <a:latin typeface="Calibri" panose="020F0502020204030204" pitchFamily="34" charset="0"/>
                <a:cs typeface="Calibri" panose="020F0502020204030204" pitchFamily="34" charset="0"/>
              </a:rPr>
              <a:t>To facilitate </a:t>
            </a:r>
            <a:r>
              <a:rPr lang="en-US" sz="2800" dirty="0">
                <a:latin typeface="Calibri" panose="020F0502020204030204" pitchFamily="34" charset="0"/>
                <a:cs typeface="Calibri" panose="020F0502020204030204" pitchFamily="34" charset="0"/>
              </a:rPr>
              <a:t>the collection of tenders from respondents in a secure, efficient and ethical manner. </a:t>
            </a:r>
            <a:endParaRPr lang="en-US" sz="2800" dirty="0" smtClean="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6" name="Rectangle 1"/>
          <p:cNvSpPr txBox="1">
            <a:spLocks noChangeArrowheads="1"/>
          </p:cNvSpPr>
          <p:nvPr/>
        </p:nvSpPr>
        <p:spPr>
          <a:xfrm>
            <a:off x="0" y="152400"/>
            <a:ext cx="9055100" cy="1168400"/>
          </a:xfrm>
          <a:prstGeom prst="rect">
            <a:avLst/>
          </a:prstGeom>
        </p:spPr>
        <p:txBody>
          <a:bodyPr lIns="0" tIns="0" rIns="0" bIns="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5000"/>
              </a:lnSpc>
            </a:pPr>
            <a:r>
              <a:rPr lang="en-US" dirty="0" smtClean="0">
                <a:solidFill>
                  <a:srgbClr val="000000"/>
                </a:solidFill>
                <a:latin typeface="Arial" pitchFamily="34" charset="0"/>
              </a:rPr>
              <a:t>Objectives</a:t>
            </a:r>
            <a:endParaRPr lang="en-US" dirty="0">
              <a:solidFill>
                <a:srgbClr val="000000"/>
              </a:solidFill>
              <a:latin typeface="Arial" pitchFamily="34" charset="0"/>
            </a:endParaRPr>
          </a:p>
        </p:txBody>
      </p:sp>
    </p:spTree>
    <p:extLst>
      <p:ext uri="{BB962C8B-B14F-4D97-AF65-F5344CB8AC3E}">
        <p14:creationId xmlns:p14="http://schemas.microsoft.com/office/powerpoint/2010/main" xmlns="" val="369410969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304800" y="6400800"/>
            <a:ext cx="2133600" cy="365125"/>
          </a:xfrm>
        </p:spPr>
        <p:txBody>
          <a:bodyPr/>
          <a:lstStyle/>
          <a:p>
            <a:pPr>
              <a:defRPr/>
            </a:pPr>
            <a:fld id="{0A98E8F7-083D-4ECD-835C-8886F4300B73}" type="slidenum">
              <a:rPr lang="en-US" smtClean="0">
                <a:solidFill>
                  <a:prstClr val="black"/>
                </a:solidFill>
              </a:rPr>
              <a:pPr>
                <a:defRPr/>
              </a:pPr>
              <a:t>5</a:t>
            </a:fld>
            <a:endParaRPr lang="en-US" dirty="0">
              <a:solidFill>
                <a:prstClr val="black"/>
              </a:solidFill>
            </a:endParaRPr>
          </a:p>
        </p:txBody>
      </p:sp>
      <p:sp>
        <p:nvSpPr>
          <p:cNvPr id="3" name="Content Placeholder 2"/>
          <p:cNvSpPr txBox="1">
            <a:spLocks/>
          </p:cNvSpPr>
          <p:nvPr/>
        </p:nvSpPr>
        <p:spPr>
          <a:xfrm>
            <a:off x="990600" y="990600"/>
            <a:ext cx="7495784" cy="5410200"/>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latin typeface="Calibri" panose="020F0502020204030204" pitchFamily="34" charset="0"/>
                <a:cs typeface="Calibri" panose="020F0502020204030204" pitchFamily="34" charset="0"/>
              </a:rPr>
              <a:t>Security of Information</a:t>
            </a:r>
          </a:p>
          <a:p>
            <a:endParaRPr lang="en-US" sz="2800" b="1"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Open</a:t>
            </a:r>
          </a:p>
          <a:p>
            <a:endParaRPr lang="en-US" sz="2800" b="1"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Fair</a:t>
            </a:r>
          </a:p>
          <a:p>
            <a:endParaRPr lang="en-US" sz="2800" b="1"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Transparent</a:t>
            </a:r>
          </a:p>
          <a:p>
            <a:endParaRPr lang="en-US" sz="2800" b="1"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Auditable</a:t>
            </a:r>
          </a:p>
          <a:p>
            <a:pPr marL="0" indent="0">
              <a:buNone/>
            </a:pPr>
            <a:endParaRPr lang="en-US" sz="2800" b="1" dirty="0" smtClean="0">
              <a:latin typeface="Calibri" panose="020F0502020204030204" pitchFamily="34" charset="0"/>
              <a:cs typeface="Calibri" panose="020F0502020204030204" pitchFamily="34" charset="0"/>
            </a:endParaRPr>
          </a:p>
          <a:p>
            <a:r>
              <a:rPr lang="en-US" sz="2800" b="1" dirty="0" smtClean="0">
                <a:latin typeface="Calibri" panose="020F0502020204030204" pitchFamily="34" charset="0"/>
                <a:cs typeface="Calibri" panose="020F0502020204030204" pitchFamily="34" charset="0"/>
              </a:rPr>
              <a:t>Easy to Use</a:t>
            </a:r>
            <a:endParaRPr lang="en-US" sz="2800" b="1" dirty="0">
              <a:latin typeface="Calibri" panose="020F0502020204030204" pitchFamily="34" charset="0"/>
              <a:cs typeface="Calibri" panose="020F0502020204030204" pitchFamily="34" charset="0"/>
            </a:endParaRPr>
          </a:p>
        </p:txBody>
      </p:sp>
      <p:sp>
        <p:nvSpPr>
          <p:cNvPr id="4" name="Rectangle 1"/>
          <p:cNvSpPr txBox="1">
            <a:spLocks noChangeArrowheads="1"/>
          </p:cNvSpPr>
          <p:nvPr/>
        </p:nvSpPr>
        <p:spPr>
          <a:xfrm>
            <a:off x="0" y="152400"/>
            <a:ext cx="9055100" cy="1168400"/>
          </a:xfrm>
          <a:prstGeom prst="rect">
            <a:avLst/>
          </a:prstGeom>
        </p:spPr>
        <p:txBody>
          <a:bodyPr lIns="0" tIns="0" rIns="0" bIns="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5000"/>
              </a:lnSpc>
            </a:pPr>
            <a:r>
              <a:rPr lang="en-US" dirty="0" smtClean="0">
                <a:solidFill>
                  <a:srgbClr val="000000"/>
                </a:solidFill>
                <a:latin typeface="Arial" pitchFamily="34" charset="0"/>
              </a:rPr>
              <a:t>Objectives</a:t>
            </a:r>
            <a:endParaRPr lang="en-US" dirty="0">
              <a:solidFill>
                <a:srgbClr val="000000"/>
              </a:solidFill>
              <a:latin typeface="Arial" pitchFamily="34" charset="0"/>
            </a:endParaRPr>
          </a:p>
        </p:txBody>
      </p:sp>
    </p:spTree>
    <p:extLst>
      <p:ext uri="{BB962C8B-B14F-4D97-AF65-F5344CB8AC3E}">
        <p14:creationId xmlns:p14="http://schemas.microsoft.com/office/powerpoint/2010/main" xmlns="" val="91827640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6</a:t>
            </a:fld>
            <a:endParaRPr lang="en-US" dirty="0">
              <a:solidFill>
                <a:prstClr val="black"/>
              </a:solidFill>
            </a:endParaRPr>
          </a:p>
        </p:txBody>
      </p:sp>
      <p:sp>
        <p:nvSpPr>
          <p:cNvPr id="6" name="Content Placeholder 5"/>
          <p:cNvSpPr txBox="1">
            <a:spLocks noGrp="1"/>
          </p:cNvSpPr>
          <p:nvPr>
            <p:ph idx="1"/>
          </p:nvPr>
        </p:nvSpPr>
        <p:spPr>
          <a:xfrm>
            <a:off x="457200" y="1600200"/>
            <a:ext cx="8229600" cy="4351961"/>
          </a:xfrm>
          <a:prstGeom prst="rect">
            <a:avLst/>
          </a:prstGeom>
          <a:noFill/>
        </p:spPr>
        <p:txBody>
          <a:bodyPr wrap="square" rtlCol="0">
            <a:spAutoFit/>
          </a:bodyPr>
          <a:lstStyle/>
          <a:p>
            <a:pPr lvl="0" algn="just"/>
            <a:endParaRPr lang="en-US" sz="2000" dirty="0" smtClean="0">
              <a:latin typeface="Calibri" panose="020F0502020204030204" pitchFamily="34" charset="0"/>
              <a:cs typeface="Calibri" panose="020F0502020204030204" pitchFamily="34" charset="0"/>
            </a:endParaRPr>
          </a:p>
          <a:p>
            <a:pPr lvl="0" algn="just"/>
            <a:endParaRPr lang="en-US" sz="2000" dirty="0">
              <a:latin typeface="Calibri" panose="020F0502020204030204" pitchFamily="34" charset="0"/>
              <a:cs typeface="Calibri" panose="020F0502020204030204" pitchFamily="34" charset="0"/>
            </a:endParaRPr>
          </a:p>
          <a:p>
            <a:pPr marL="0" lvl="0" indent="0" algn="just">
              <a:buNone/>
            </a:pPr>
            <a:r>
              <a:rPr lang="en-US" sz="2000" dirty="0">
                <a:latin typeface="Calibri" panose="020F0502020204030204" pitchFamily="34" charset="0"/>
                <a:cs typeface="Calibri" panose="020F0502020204030204" pitchFamily="34" charset="0"/>
              </a:rPr>
              <a:t>	</a:t>
            </a:r>
            <a:r>
              <a:rPr lang="en-US" sz="2200" dirty="0" smtClean="0">
                <a:latin typeface="Calibri" panose="020F0502020204030204" pitchFamily="34" charset="0"/>
                <a:cs typeface="Calibri" panose="020F0502020204030204" pitchFamily="34" charset="0"/>
              </a:rPr>
              <a:t>Request </a:t>
            </a:r>
            <a:r>
              <a:rPr lang="en-US" sz="2200" dirty="0">
                <a:latin typeface="Calibri" panose="020F0502020204030204" pitchFamily="34" charset="0"/>
                <a:cs typeface="Calibri" panose="020F0502020204030204" pitchFamily="34" charset="0"/>
              </a:rPr>
              <a:t>for approval to engage </a:t>
            </a:r>
            <a:r>
              <a:rPr lang="en-US" sz="2200" dirty="0" smtClean="0">
                <a:latin typeface="Calibri" panose="020F0502020204030204" pitchFamily="34" charset="0"/>
                <a:cs typeface="Calibri" panose="020F0502020204030204" pitchFamily="34" charset="0"/>
              </a:rPr>
              <a:t>firms/contractors/consultants</a:t>
            </a:r>
          </a:p>
          <a:p>
            <a:pPr marL="0" lvl="0" indent="0" algn="just">
              <a:buNone/>
            </a:pPr>
            <a:endParaRPr lang="en-US" sz="2200" dirty="0" smtClean="0">
              <a:latin typeface="Calibri" panose="020F0502020204030204" pitchFamily="34" charset="0"/>
              <a:cs typeface="Calibri" panose="020F0502020204030204" pitchFamily="34" charset="0"/>
            </a:endParaRPr>
          </a:p>
          <a:p>
            <a:pPr marL="1257300" lvl="2" indent="-342900" algn="just">
              <a:buFont typeface="Wingdings" panose="05000000000000000000" pitchFamily="2" charset="2"/>
              <a:buChar char="Ø"/>
            </a:pPr>
            <a:r>
              <a:rPr lang="en-US" sz="2200" dirty="0" smtClean="0">
                <a:latin typeface="Calibri" panose="020F0502020204030204" pitchFamily="34" charset="0"/>
                <a:cs typeface="Calibri" panose="020F0502020204030204" pitchFamily="34" charset="0"/>
              </a:rPr>
              <a:t>CEO</a:t>
            </a:r>
          </a:p>
          <a:p>
            <a:pPr lvl="2" algn="just"/>
            <a:endParaRPr lang="en-US" sz="2200" dirty="0" smtClean="0">
              <a:latin typeface="Calibri" panose="020F0502020204030204" pitchFamily="34" charset="0"/>
              <a:cs typeface="Calibri" panose="020F0502020204030204" pitchFamily="34" charset="0"/>
            </a:endParaRPr>
          </a:p>
          <a:p>
            <a:pPr marL="1257300" lvl="2" indent="-342900" algn="just">
              <a:buFont typeface="Wingdings" panose="05000000000000000000" pitchFamily="2" charset="2"/>
              <a:buChar char="Ø"/>
            </a:pPr>
            <a:r>
              <a:rPr lang="en-US" sz="2200" dirty="0" smtClean="0">
                <a:latin typeface="Calibri" panose="020F0502020204030204" pitchFamily="34" charset="0"/>
                <a:cs typeface="Calibri" panose="020F0502020204030204" pitchFamily="34" charset="0"/>
              </a:rPr>
              <a:t>Tenders Committee</a:t>
            </a:r>
          </a:p>
          <a:p>
            <a:pPr lvl="2" algn="just"/>
            <a:endParaRPr lang="en-US" sz="2200" dirty="0" smtClean="0">
              <a:latin typeface="Calibri" panose="020F0502020204030204" pitchFamily="34" charset="0"/>
              <a:cs typeface="Calibri" panose="020F0502020204030204" pitchFamily="34" charset="0"/>
            </a:endParaRPr>
          </a:p>
          <a:p>
            <a:pPr marL="1257300" lvl="2" indent="-342900" algn="just">
              <a:buFont typeface="Wingdings" panose="05000000000000000000" pitchFamily="2" charset="2"/>
              <a:buChar char="Ø"/>
            </a:pPr>
            <a:r>
              <a:rPr lang="en-US" sz="2200" dirty="0" smtClean="0">
                <a:latin typeface="Calibri" panose="020F0502020204030204" pitchFamily="34" charset="0"/>
                <a:cs typeface="Calibri" panose="020F0502020204030204" pitchFamily="34" charset="0"/>
              </a:rPr>
              <a:t>Board of Commissioners</a:t>
            </a:r>
          </a:p>
          <a:p>
            <a:pPr lvl="0" algn="just"/>
            <a:endParaRPr lang="en-US" sz="2000" dirty="0">
              <a:latin typeface="Calibri" panose="020F0502020204030204" pitchFamily="34" charset="0"/>
              <a:cs typeface="Calibri" panose="020F0502020204030204" pitchFamily="34" charset="0"/>
            </a:endParaRPr>
          </a:p>
          <a:p>
            <a:pPr marL="0" indent="0" algn="just">
              <a:buNone/>
            </a:pPr>
            <a:endParaRPr lang="en-US" sz="2000" dirty="0">
              <a:latin typeface="Calibri" panose="020F0502020204030204" pitchFamily="34" charset="0"/>
              <a:cs typeface="Calibri" panose="020F0502020204030204" pitchFamily="34" charset="0"/>
            </a:endParaRPr>
          </a:p>
        </p:txBody>
      </p:sp>
      <p:sp>
        <p:nvSpPr>
          <p:cNvPr id="7" name="Rectangle 1"/>
          <p:cNvSpPr>
            <a:spLocks noGrp="1" noChangeArrowheads="1"/>
          </p:cNvSpPr>
          <p:nvPr>
            <p:ph type="title"/>
          </p:nvPr>
        </p:nvSpPr>
        <p:spPr/>
        <p:txBody>
          <a:bodyPr lIns="0" tIns="0" rIns="0" bIns="0"/>
          <a:lstStyle/>
          <a:p>
            <a:pPr algn="ctr">
              <a:lnSpc>
                <a:spcPct val="95000"/>
              </a:lnSpc>
            </a:pPr>
            <a:r>
              <a:rPr lang="en-US" sz="3600" dirty="0" smtClean="0">
                <a:solidFill>
                  <a:srgbClr val="000000"/>
                </a:solidFill>
                <a:latin typeface="Arial" pitchFamily="34" charset="0"/>
              </a:rPr>
              <a:t>Tendering Procedure</a:t>
            </a:r>
            <a:endParaRPr lang="en-US" sz="3600" dirty="0">
              <a:solidFill>
                <a:srgbClr val="000000"/>
              </a:solidFill>
              <a:latin typeface="Arial" pitchFamily="34" charset="0"/>
            </a:endParaRPr>
          </a:p>
        </p:txBody>
      </p:sp>
    </p:spTree>
    <p:extLst>
      <p:ext uri="{BB962C8B-B14F-4D97-AF65-F5344CB8AC3E}">
        <p14:creationId xmlns:p14="http://schemas.microsoft.com/office/powerpoint/2010/main" xmlns="" val="343392628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7</a:t>
            </a:fld>
            <a:endParaRPr lang="en-US" dirty="0">
              <a:solidFill>
                <a:prstClr val="black"/>
              </a:solidFill>
            </a:endParaRPr>
          </a:p>
        </p:txBody>
      </p:sp>
      <p:sp>
        <p:nvSpPr>
          <p:cNvPr id="5" name="Text Box 4"/>
          <p:cNvSpPr txBox="1">
            <a:spLocks noGrp="1" noChangeArrowheads="1"/>
          </p:cNvSpPr>
          <p:nvPr>
            <p:ph idx="1"/>
          </p:nvPr>
        </p:nvSpPr>
        <p:spPr bwMode="auto">
          <a:xfrm>
            <a:off x="609600" y="1143000"/>
            <a:ext cx="8229600" cy="5607689"/>
          </a:xfrm>
          <a:prstGeom prst="rect">
            <a:avLst/>
          </a:prstGeom>
          <a:noFill/>
          <a:ln w="9525">
            <a:noFill/>
            <a:miter lim="800000"/>
            <a:headEnd/>
            <a:tailEnd/>
          </a:ln>
          <a:effectLst/>
        </p:spPr>
        <p:txBody>
          <a:bodyPr wrap="square" lIns="0" tIns="0" rIns="0" bIns="0">
            <a:spAutoFit/>
          </a:bodyPr>
          <a:lstStyle/>
          <a:p>
            <a:pPr marL="0" lvl="0" indent="0">
              <a:buNone/>
            </a:pPr>
            <a:r>
              <a:rPr lang="en-US" sz="2000" b="1" dirty="0" smtClean="0">
                <a:latin typeface="Calibri" panose="020F0502020204030204" pitchFamily="34" charset="0"/>
                <a:cs typeface="Calibri" panose="020F0502020204030204" pitchFamily="34" charset="0"/>
              </a:rPr>
              <a:t>	Public Invitation</a:t>
            </a:r>
          </a:p>
          <a:p>
            <a:pPr marL="0" lvl="0" indent="0">
              <a:buNone/>
            </a:pPr>
            <a:endParaRPr lang="en-US" sz="2000" dirty="0">
              <a:latin typeface="Calibri" panose="020F0502020204030204" pitchFamily="34" charset="0"/>
              <a:cs typeface="Calibri" panose="020F0502020204030204" pitchFamily="34" charset="0"/>
            </a:endParaRPr>
          </a:p>
          <a:p>
            <a:pPr marL="0" lvl="0" indent="0">
              <a:buNone/>
            </a:pPr>
            <a:r>
              <a:rPr lang="en-US" sz="2000" dirty="0" smtClean="0">
                <a:latin typeface="Calibri" panose="020F0502020204030204" pitchFamily="34" charset="0"/>
                <a:cs typeface="Calibri" panose="020F0502020204030204" pitchFamily="34" charset="0"/>
              </a:rPr>
              <a:t>        Advertisements   </a:t>
            </a:r>
            <a:r>
              <a:rPr lang="en-US" sz="2000" dirty="0">
                <a:latin typeface="Calibri" panose="020F0502020204030204" pitchFamily="34" charset="0"/>
                <a:cs typeface="Calibri" panose="020F0502020204030204" pitchFamily="34" charset="0"/>
              </a:rPr>
              <a:t>are </a:t>
            </a:r>
            <a:r>
              <a:rPr lang="en-US" sz="2000" dirty="0" smtClean="0">
                <a:latin typeface="Calibri" panose="020F0502020204030204" pitchFamily="34" charset="0"/>
                <a:cs typeface="Calibri" panose="020F0502020204030204" pitchFamily="34" charset="0"/>
              </a:rPr>
              <a:t>published for </a:t>
            </a:r>
            <a:r>
              <a:rPr lang="en-US" sz="2000" b="1" dirty="0" smtClean="0">
                <a:latin typeface="Calibri" panose="020F0502020204030204" pitchFamily="34" charset="0"/>
                <a:cs typeface="Calibri" panose="020F0502020204030204" pitchFamily="34" charset="0"/>
              </a:rPr>
              <a:t>Public</a:t>
            </a:r>
            <a:r>
              <a:rPr lang="en-US" sz="2000" dirty="0" smtClean="0">
                <a:latin typeface="Calibri" panose="020F0502020204030204" pitchFamily="34" charset="0"/>
                <a:cs typeface="Calibri" panose="020F0502020204030204" pitchFamily="34" charset="0"/>
              </a:rPr>
              <a:t> tendering </a:t>
            </a:r>
            <a:r>
              <a:rPr lang="en-US" sz="2000" dirty="0">
                <a:latin typeface="Calibri" panose="020F0502020204030204" pitchFamily="34" charset="0"/>
                <a:cs typeface="Calibri" panose="020F0502020204030204" pitchFamily="34" charset="0"/>
              </a:rPr>
              <a:t>via </a:t>
            </a:r>
            <a:r>
              <a:rPr lang="en-US" sz="2000" dirty="0" smtClean="0">
                <a:latin typeface="Calibri" panose="020F0502020204030204" pitchFamily="34" charset="0"/>
                <a:cs typeface="Calibri" panose="020F0502020204030204" pitchFamily="34" charset="0"/>
              </a:rPr>
              <a:t>channels</a:t>
            </a:r>
            <a:r>
              <a:rPr lang="en-US" sz="2000" dirty="0">
                <a:latin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WASA’s website </a:t>
            </a:r>
            <a:r>
              <a:rPr lang="en-US" sz="2000" i="1" u="sng" dirty="0">
                <a:latin typeface="Calibri" panose="020F0502020204030204" pitchFamily="34" charset="0"/>
                <a:cs typeface="Calibri" panose="020F0502020204030204" pitchFamily="34" charset="0"/>
              </a:rPr>
              <a:t>http://www.wasa.gov.tt/WASA_Media.html</a:t>
            </a:r>
            <a:endParaRPr lang="en-US"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Local newspapers</a:t>
            </a:r>
          </a:p>
          <a:p>
            <a:pPr marL="742950" lvl="1"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Emailed to the List of Embassies </a:t>
            </a:r>
            <a:endParaRPr lang="en-US" sz="20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IDB Website</a:t>
            </a:r>
            <a:endParaRPr lang="en-US" sz="20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0" lvl="0" indent="0">
              <a:buNone/>
            </a:pPr>
            <a:endParaRPr lang="en-US" sz="2000" dirty="0">
              <a:latin typeface="Calibri" panose="020F0502020204030204" pitchFamily="34" charset="0"/>
              <a:cs typeface="Calibri" panose="020F0502020204030204" pitchFamily="34" charset="0"/>
            </a:endParaRPr>
          </a:p>
          <a:p>
            <a:pPr marL="0" lvl="0" indent="0">
              <a:buNone/>
            </a:pPr>
            <a:r>
              <a:rPr lang="en-US" sz="2000" b="1" dirty="0">
                <a:solidFill>
                  <a:prstClr val="black"/>
                </a:solidFill>
                <a:latin typeface="Calibri" panose="020F0502020204030204" pitchFamily="34" charset="0"/>
                <a:cs typeface="Calibri" panose="020F0502020204030204" pitchFamily="34" charset="0"/>
              </a:rPr>
              <a:t>	</a:t>
            </a:r>
            <a:r>
              <a:rPr lang="en-US" sz="2000" b="1" dirty="0" smtClean="0">
                <a:solidFill>
                  <a:prstClr val="black"/>
                </a:solidFill>
                <a:latin typeface="Calibri" panose="020F0502020204030204" pitchFamily="34" charset="0"/>
                <a:cs typeface="Calibri" panose="020F0502020204030204" pitchFamily="34" charset="0"/>
              </a:rPr>
              <a:t>Selective Invitation</a:t>
            </a:r>
            <a:endParaRPr lang="en-US" sz="2000" b="1" dirty="0">
              <a:solidFill>
                <a:prstClr val="black"/>
              </a:solidFill>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Letter of Invitation (LOI) </a:t>
            </a:r>
            <a:r>
              <a:rPr lang="en-US" sz="2000" dirty="0" smtClean="0">
                <a:latin typeface="Calibri" panose="020F0502020204030204" pitchFamily="34" charset="0"/>
                <a:cs typeface="Calibri" panose="020F0502020204030204" pitchFamily="34" charset="0"/>
              </a:rPr>
              <a:t>is </a:t>
            </a:r>
            <a:r>
              <a:rPr lang="en-US" sz="2000" dirty="0">
                <a:latin typeface="Calibri" panose="020F0502020204030204" pitchFamily="34" charset="0"/>
                <a:cs typeface="Calibri" panose="020F0502020204030204" pitchFamily="34" charset="0"/>
              </a:rPr>
              <a:t>prepared and emailed or </a:t>
            </a:r>
          </a:p>
          <a:p>
            <a:pPr marL="0" indent="0">
              <a:buNone/>
            </a:pPr>
            <a:r>
              <a:rPr lang="en-US" sz="2000" dirty="0" smtClean="0">
                <a:latin typeface="Calibri" panose="020F0502020204030204" pitchFamily="34" charset="0"/>
                <a:cs typeface="Calibri" panose="020F0502020204030204" pitchFamily="34" charset="0"/>
              </a:rPr>
              <a:t>	 faxed </a:t>
            </a:r>
            <a:r>
              <a:rPr lang="en-US" sz="2000" dirty="0">
                <a:latin typeface="Calibri" panose="020F0502020204030204" pitchFamily="34" charset="0"/>
                <a:cs typeface="Calibri" panose="020F0502020204030204" pitchFamily="34" charset="0"/>
              </a:rPr>
              <a:t>to firms </a:t>
            </a:r>
            <a:r>
              <a:rPr lang="en-US" sz="2000" dirty="0" smtClean="0">
                <a:latin typeface="Calibri" panose="020F0502020204030204" pitchFamily="34" charset="0"/>
                <a:cs typeface="Calibri" panose="020F0502020204030204" pitchFamily="34" charset="0"/>
              </a:rPr>
              <a:t>approved for a </a:t>
            </a:r>
            <a:r>
              <a:rPr lang="en-US" sz="2000" b="1" dirty="0" smtClean="0">
                <a:latin typeface="Calibri" panose="020F0502020204030204" pitchFamily="34" charset="0"/>
                <a:cs typeface="Calibri" panose="020F0502020204030204" pitchFamily="34" charset="0"/>
              </a:rPr>
              <a:t>Selective </a:t>
            </a:r>
            <a:r>
              <a:rPr lang="en-US" sz="2000" dirty="0" smtClean="0">
                <a:latin typeface="Calibri" panose="020F0502020204030204" pitchFamily="34" charset="0"/>
                <a:cs typeface="Calibri" panose="020F0502020204030204" pitchFamily="34" charset="0"/>
              </a:rPr>
              <a:t>process</a:t>
            </a:r>
            <a:r>
              <a:rPr lang="en-US" sz="2000" dirty="0">
                <a:latin typeface="Calibri" panose="020F0502020204030204" pitchFamily="34" charset="0"/>
                <a:cs typeface="Calibri" panose="020F0502020204030204" pitchFamily="34" charset="0"/>
              </a:rPr>
              <a:t>.</a:t>
            </a:r>
          </a:p>
          <a:p>
            <a:pPr marL="0" indent="0">
              <a:buNone/>
            </a:pPr>
            <a:r>
              <a:rPr lang="en-US" sz="2000" b="1"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lvl="0"/>
            <a:endParaRPr lang="en-US" sz="2700" b="1" dirty="0">
              <a:solidFill>
                <a:srgbClr val="000000"/>
              </a:solidFill>
              <a:latin typeface="Arial" pitchFamily="34" charset="0"/>
            </a:endParaRPr>
          </a:p>
        </p:txBody>
      </p:sp>
      <p:sp>
        <p:nvSpPr>
          <p:cNvPr id="6" name="Rectangle 1"/>
          <p:cNvSpPr>
            <a:spLocks noGrp="1" noChangeArrowheads="1"/>
          </p:cNvSpPr>
          <p:nvPr>
            <p:ph type="title"/>
          </p:nvPr>
        </p:nvSpPr>
        <p:spPr/>
        <p:txBody>
          <a:bodyPr lIns="0" tIns="0" rIns="0" bIns="0"/>
          <a:lstStyle/>
          <a:p>
            <a:pPr algn="ctr">
              <a:lnSpc>
                <a:spcPct val="95000"/>
              </a:lnSpc>
            </a:pPr>
            <a:r>
              <a:rPr lang="en-US" sz="3600" dirty="0" smtClean="0">
                <a:solidFill>
                  <a:srgbClr val="000000"/>
                </a:solidFill>
                <a:latin typeface="Arial" pitchFamily="34" charset="0"/>
              </a:rPr>
              <a:t>Types of Invitation</a:t>
            </a:r>
            <a:endParaRPr lang="en-US" sz="3600" dirty="0">
              <a:solidFill>
                <a:srgbClr val="000000"/>
              </a:solidFill>
              <a:latin typeface="Arial" pitchFamily="34" charset="0"/>
            </a:endParaRPr>
          </a:p>
        </p:txBody>
      </p:sp>
    </p:spTree>
    <p:extLst>
      <p:ext uri="{BB962C8B-B14F-4D97-AF65-F5344CB8AC3E}">
        <p14:creationId xmlns:p14="http://schemas.microsoft.com/office/powerpoint/2010/main" xmlns="" val="41245963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8</a:t>
            </a:fld>
            <a:endParaRPr lang="en-US" dirty="0">
              <a:solidFill>
                <a:prstClr val="black"/>
              </a:solidFill>
            </a:endParaRPr>
          </a:p>
        </p:txBody>
      </p:sp>
      <p:sp>
        <p:nvSpPr>
          <p:cNvPr id="5" name="Content Placeholder 4"/>
          <p:cNvSpPr>
            <a:spLocks noGrp="1"/>
          </p:cNvSpPr>
          <p:nvPr>
            <p:ph idx="1"/>
          </p:nvPr>
        </p:nvSpPr>
        <p:spPr>
          <a:xfrm>
            <a:off x="457200" y="1066800"/>
            <a:ext cx="8229600" cy="4955203"/>
          </a:xfrm>
          <a:prstGeom prst="rect">
            <a:avLst/>
          </a:prstGeom>
        </p:spPr>
        <p:txBody>
          <a:bodyPr wrap="square">
            <a:spAutoFit/>
          </a:bodyPr>
          <a:lstStyle/>
          <a:p>
            <a:pPr algn="just"/>
            <a:r>
              <a:rPr lang="en-US" sz="2000" dirty="0" smtClean="0">
                <a:latin typeface="Calibri" panose="020F0502020204030204" pitchFamily="34" charset="0"/>
                <a:cs typeface="Calibri" panose="020F0502020204030204" pitchFamily="34" charset="0"/>
              </a:rPr>
              <a:t>Tender Document is prepared and uploaded to the website</a:t>
            </a:r>
          </a:p>
          <a:p>
            <a:pPr algn="just"/>
            <a:endParaRPr lang="en-US" sz="2000" dirty="0" smtClean="0">
              <a:latin typeface="Calibri" panose="020F0502020204030204" pitchFamily="34" charset="0"/>
              <a:cs typeface="Calibri" panose="020F0502020204030204" pitchFamily="34" charset="0"/>
            </a:endParaRPr>
          </a:p>
          <a:p>
            <a:pPr algn="just"/>
            <a:r>
              <a:rPr lang="en-US" sz="2000" dirty="0" smtClean="0">
                <a:latin typeface="Calibri" panose="020F0502020204030204" pitchFamily="34" charset="0"/>
                <a:cs typeface="Calibri" panose="020F0502020204030204" pitchFamily="34" charset="0"/>
              </a:rPr>
              <a:t>Pre-bid </a:t>
            </a:r>
            <a:r>
              <a:rPr lang="en-US" sz="2000" dirty="0">
                <a:latin typeface="Calibri" panose="020F0502020204030204" pitchFamily="34" charset="0"/>
                <a:cs typeface="Calibri" panose="020F0502020204030204" pitchFamily="34" charset="0"/>
              </a:rPr>
              <a:t>meetings and/or Site visits </a:t>
            </a:r>
            <a:r>
              <a:rPr lang="en-US" sz="2000" dirty="0" smtClean="0">
                <a:latin typeface="Calibri" panose="020F0502020204030204" pitchFamily="34" charset="0"/>
                <a:cs typeface="Calibri" panose="020F0502020204030204" pitchFamily="34" charset="0"/>
              </a:rPr>
              <a:t>conducted as required</a:t>
            </a:r>
          </a:p>
          <a:p>
            <a:pPr marL="914400" lvl="1" indent="-457200" algn="just">
              <a:buFont typeface="Wingdings" pitchFamily="2" charset="2"/>
              <a:buChar char="Ø"/>
            </a:pPr>
            <a:r>
              <a:rPr lang="en-US" sz="2000" dirty="0" smtClean="0">
                <a:latin typeface="Calibri" panose="020F0502020204030204" pitchFamily="34" charset="0"/>
                <a:cs typeface="Calibri" panose="020F0502020204030204" pitchFamily="34" charset="0"/>
              </a:rPr>
              <a:t>Live </a:t>
            </a:r>
            <a:r>
              <a:rPr lang="en-US" sz="2000" dirty="0">
                <a:latin typeface="Calibri" panose="020F0502020204030204" pitchFamily="34" charset="0"/>
                <a:cs typeface="Calibri" panose="020F0502020204030204" pitchFamily="34" charset="0"/>
              </a:rPr>
              <a:t>meetings.</a:t>
            </a:r>
            <a:r>
              <a:rPr lang="en-US" sz="2000" b="1" dirty="0">
                <a:latin typeface="Calibri" panose="020F0502020204030204" pitchFamily="34" charset="0"/>
                <a:cs typeface="Calibri" panose="020F0502020204030204" pitchFamily="34" charset="0"/>
              </a:rPr>
              <a:t>  </a:t>
            </a:r>
            <a:endParaRPr lang="en-US" sz="2000" b="1" dirty="0" smtClean="0">
              <a:latin typeface="Calibri" panose="020F0502020204030204" pitchFamily="34" charset="0"/>
              <a:cs typeface="Calibri" panose="020F0502020204030204" pitchFamily="34" charset="0"/>
            </a:endParaRPr>
          </a:p>
          <a:p>
            <a:pPr algn="just"/>
            <a:endParaRPr lang="en-US" sz="2000" dirty="0">
              <a:latin typeface="Calibri" panose="020F0502020204030204" pitchFamily="34" charset="0"/>
              <a:cs typeface="Calibri" panose="020F0502020204030204" pitchFamily="34" charset="0"/>
            </a:endParaRPr>
          </a:p>
          <a:p>
            <a:pPr lvl="0" algn="just"/>
            <a:r>
              <a:rPr lang="en-US" sz="2000" dirty="0" smtClean="0">
                <a:latin typeface="Calibri" panose="020F0502020204030204" pitchFamily="34" charset="0"/>
                <a:cs typeface="Calibri" panose="020F0502020204030204" pitchFamily="34" charset="0"/>
              </a:rPr>
              <a:t>All </a:t>
            </a:r>
            <a:r>
              <a:rPr lang="en-US" sz="2000" dirty="0">
                <a:latin typeface="Calibri" panose="020F0502020204030204" pitchFamily="34" charset="0"/>
                <a:cs typeface="Calibri" panose="020F0502020204030204" pitchFamily="34" charset="0"/>
              </a:rPr>
              <a:t>communications and questions from prospective </a:t>
            </a:r>
            <a:r>
              <a:rPr lang="en-US" sz="2000" dirty="0" smtClean="0">
                <a:latin typeface="Calibri" panose="020F0502020204030204" pitchFamily="34" charset="0"/>
                <a:cs typeface="Calibri" panose="020F0502020204030204" pitchFamily="34" charset="0"/>
              </a:rPr>
              <a:t>bidders are received and answered via the Tender Website                  </a:t>
            </a:r>
          </a:p>
          <a:p>
            <a:pPr marL="457200" lvl="0" indent="-457200" algn="just">
              <a:buAutoNum type="arabicPeriod" startAt="9"/>
            </a:pPr>
            <a:endParaRPr lang="en-US" sz="2000" dirty="0">
              <a:latin typeface="Calibri" panose="020F0502020204030204" pitchFamily="34" charset="0"/>
              <a:cs typeface="Calibri" panose="020F0502020204030204" pitchFamily="34" charset="0"/>
            </a:endParaRPr>
          </a:p>
          <a:p>
            <a:pPr lvl="0" algn="just"/>
            <a:r>
              <a:rPr lang="en-US" sz="2000" dirty="0" smtClean="0">
                <a:latin typeface="Calibri" panose="020F0502020204030204" pitchFamily="34" charset="0"/>
                <a:cs typeface="Calibri" panose="020F0502020204030204" pitchFamily="34" charset="0"/>
              </a:rPr>
              <a:t>At </a:t>
            </a:r>
            <a:r>
              <a:rPr lang="en-US" sz="2000" dirty="0">
                <a:latin typeface="Calibri" panose="020F0502020204030204" pitchFamily="34" charset="0"/>
                <a:cs typeface="Calibri" panose="020F0502020204030204" pitchFamily="34" charset="0"/>
              </a:rPr>
              <a:t>the end of the bidding period, firms </a:t>
            </a:r>
            <a:r>
              <a:rPr lang="en-US" sz="2000" b="1" dirty="0">
                <a:latin typeface="Calibri" panose="020F0502020204030204" pitchFamily="34" charset="0"/>
                <a:cs typeface="Calibri" panose="020F0502020204030204" pitchFamily="34" charset="0"/>
              </a:rPr>
              <a:t>must upload and share</a:t>
            </a:r>
            <a:r>
              <a:rPr lang="en-US" sz="2000" dirty="0">
                <a:latin typeface="Calibri" panose="020F0502020204030204" pitchFamily="34" charset="0"/>
                <a:cs typeface="Calibri" panose="020F0502020204030204" pitchFamily="34" charset="0"/>
              </a:rPr>
              <a:t> their bids online to </a:t>
            </a:r>
            <a:r>
              <a:rPr lang="en-US" sz="2000" dirty="0" smtClean="0">
                <a:latin typeface="Calibri" panose="020F0502020204030204" pitchFamily="34" charset="0"/>
                <a:cs typeface="Calibri" panose="020F0502020204030204" pitchFamily="34" charset="0"/>
                <a:hlinkClick r:id="rId2"/>
              </a:rPr>
              <a:t>wasacompliance@gmail.com</a:t>
            </a:r>
            <a:r>
              <a:rPr lang="en-US" sz="2000" dirty="0" smtClean="0">
                <a:latin typeface="Calibri" panose="020F0502020204030204" pitchFamily="34" charset="0"/>
                <a:cs typeface="Calibri" panose="020F0502020204030204" pitchFamily="34" charset="0"/>
              </a:rPr>
              <a:t> and </a:t>
            </a:r>
            <a:r>
              <a:rPr lang="en-US" sz="2000" u="sng" dirty="0">
                <a:latin typeface="Calibri" panose="020F0502020204030204" pitchFamily="34" charset="0"/>
                <a:cs typeface="Calibri" panose="020F0502020204030204" pitchFamily="34" charset="0"/>
                <a:hlinkClick r:id="rId3"/>
              </a:rPr>
              <a:t>wasaombudsman@gmail.com</a:t>
            </a:r>
            <a:r>
              <a:rPr lang="en-US" sz="2000" dirty="0">
                <a:latin typeface="Calibri" panose="020F0502020204030204" pitchFamily="34" charset="0"/>
                <a:cs typeface="Calibri" panose="020F0502020204030204" pitchFamily="34" charset="0"/>
              </a:rPr>
              <a:t> by the deadline for </a:t>
            </a:r>
            <a:r>
              <a:rPr lang="en-US" sz="2000" dirty="0" smtClean="0">
                <a:latin typeface="Calibri" panose="020F0502020204030204" pitchFamily="34" charset="0"/>
                <a:cs typeface="Calibri" panose="020F0502020204030204" pitchFamily="34" charset="0"/>
              </a:rPr>
              <a:t>submission.  </a:t>
            </a:r>
            <a:endParaRPr lang="en-US" sz="2000" dirty="0">
              <a:latin typeface="Calibri" panose="020F0502020204030204" pitchFamily="34" charset="0"/>
              <a:cs typeface="Calibri" panose="020F0502020204030204" pitchFamily="34" charset="0"/>
            </a:endParaRPr>
          </a:p>
          <a:p>
            <a:pPr lvl="0" algn="just"/>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 2-part </a:t>
            </a:r>
            <a:r>
              <a:rPr lang="en-US" sz="2000" dirty="0" smtClean="0">
                <a:latin typeface="Calibri" panose="020F0502020204030204" pitchFamily="34" charset="0"/>
                <a:cs typeface="Calibri" panose="020F0502020204030204" pitchFamily="34" charset="0"/>
              </a:rPr>
              <a:t>password ( Legal Rep and Procurement Rep)  </a:t>
            </a:r>
            <a:r>
              <a:rPr lang="en-US" sz="2000" dirty="0">
                <a:latin typeface="Calibri" panose="020F0502020204030204" pitchFamily="34" charset="0"/>
                <a:cs typeface="Calibri" panose="020F0502020204030204" pitchFamily="34" charset="0"/>
              </a:rPr>
              <a:t>is utilized to maintain the integrity of </a:t>
            </a:r>
            <a:r>
              <a:rPr lang="en-US" sz="2000" dirty="0" smtClean="0">
                <a:latin typeface="Calibri" panose="020F0502020204030204" pitchFamily="34" charset="0"/>
                <a:cs typeface="Calibri" panose="020F0502020204030204" pitchFamily="34" charset="0"/>
              </a:rPr>
              <a:t>the process</a:t>
            </a:r>
            <a:r>
              <a:rPr lang="en-US" sz="2000" dirty="0">
                <a:latin typeface="Calibri" panose="020F0502020204030204" pitchFamily="34" charset="0"/>
                <a:cs typeface="Calibri" panose="020F0502020204030204" pitchFamily="34" charset="0"/>
              </a:rPr>
              <a:t>.  </a:t>
            </a:r>
            <a:endParaRPr lang="en-US" sz="2000" dirty="0" smtClean="0">
              <a:latin typeface="Calibri" panose="020F0502020204030204" pitchFamily="34" charset="0"/>
              <a:cs typeface="Calibri" panose="020F0502020204030204" pitchFamily="34" charset="0"/>
            </a:endParaRPr>
          </a:p>
          <a:p>
            <a:pPr marL="0" lvl="0" indent="0" algn="just">
              <a:buNone/>
            </a:pPr>
            <a:endParaRPr lang="en-US" sz="2000" dirty="0" smtClean="0">
              <a:latin typeface="Calibri" panose="020F0502020204030204" pitchFamily="34" charset="0"/>
              <a:cs typeface="Calibri" panose="020F0502020204030204" pitchFamily="34" charset="0"/>
            </a:endParaRPr>
          </a:p>
        </p:txBody>
      </p:sp>
      <p:sp>
        <p:nvSpPr>
          <p:cNvPr id="6" name="Rectangle 1"/>
          <p:cNvSpPr txBox="1">
            <a:spLocks noGrp="1" noChangeArrowheads="1"/>
          </p:cNvSpPr>
          <p:nvPr>
            <p:ph type="title"/>
          </p:nvPr>
        </p:nvSpPr>
        <p:spPr>
          <a:xfrm>
            <a:off x="457200" y="274638"/>
            <a:ext cx="8229600" cy="563562"/>
          </a:xfrm>
          <a:prstGeom prst="rect">
            <a:avLst/>
          </a:prstGeom>
        </p:spPr>
        <p:txBody>
          <a:bodyPr lIns="0" tIns="0" rIns="0" bIns="0"/>
          <a:lstStyle>
            <a:lvl1pPr algn="l" defTabSz="507995"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lnSpc>
                <a:spcPct val="95000"/>
              </a:lnSpc>
              <a:spcAft>
                <a:spcPts val="0"/>
              </a:spcAft>
            </a:pPr>
            <a:r>
              <a:rPr lang="en-US" sz="3600" dirty="0" smtClean="0">
                <a:solidFill>
                  <a:srgbClr val="000000"/>
                </a:solidFill>
                <a:latin typeface="Arial" pitchFamily="34" charset="0"/>
              </a:rPr>
              <a:t>       Bid Document and Tender Website</a:t>
            </a:r>
            <a:endParaRPr lang="en-US" sz="3600" dirty="0">
              <a:solidFill>
                <a:srgbClr val="000000"/>
              </a:solidFill>
              <a:latin typeface="Arial" pitchFamily="34" charset="0"/>
            </a:endParaRPr>
          </a:p>
        </p:txBody>
      </p:sp>
    </p:spTree>
    <p:extLst>
      <p:ext uri="{BB962C8B-B14F-4D97-AF65-F5344CB8AC3E}">
        <p14:creationId xmlns:p14="http://schemas.microsoft.com/office/powerpoint/2010/main" xmlns="" val="222730155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BD73E7D-806E-41F0-BFC2-1F9616826EA2}" type="slidenum">
              <a:rPr lang="en-US" smtClean="0">
                <a:solidFill>
                  <a:prstClr val="black"/>
                </a:solidFill>
              </a:rPr>
              <a:pPr>
                <a:defRPr/>
              </a:pPr>
              <a:t>9</a:t>
            </a:fld>
            <a:endParaRPr lang="en-US" dirty="0">
              <a:solidFill>
                <a:prstClr val="black"/>
              </a:solidFill>
            </a:endParaRPr>
          </a:p>
        </p:txBody>
      </p:sp>
      <p:sp>
        <p:nvSpPr>
          <p:cNvPr id="5" name="Rectangle 1"/>
          <p:cNvSpPr>
            <a:spLocks noGrp="1" noChangeArrowheads="1"/>
          </p:cNvSpPr>
          <p:nvPr>
            <p:ph type="title"/>
          </p:nvPr>
        </p:nvSpPr>
        <p:spPr>
          <a:xfrm>
            <a:off x="457200" y="274638"/>
            <a:ext cx="8229600" cy="639762"/>
          </a:xfrm>
        </p:spPr>
        <p:txBody>
          <a:bodyPr lIns="0" tIns="0" rIns="0" bIns="0">
            <a:normAutofit fontScale="90000"/>
          </a:bodyPr>
          <a:lstStyle/>
          <a:p>
            <a:pPr algn="ctr">
              <a:lnSpc>
                <a:spcPct val="95000"/>
              </a:lnSpc>
            </a:pPr>
            <a:r>
              <a:rPr lang="en-US" sz="4900" dirty="0" smtClean="0">
                <a:solidFill>
                  <a:srgbClr val="000000"/>
                </a:solidFill>
                <a:latin typeface="Arial" pitchFamily="34" charset="0"/>
              </a:rPr>
              <a:t>Submission Process</a:t>
            </a:r>
            <a:endParaRPr lang="en-US" sz="4900" dirty="0">
              <a:solidFill>
                <a:srgbClr val="000000"/>
              </a:solidFill>
              <a:latin typeface="Arial" pitchFamily="34" charset="0"/>
            </a:endParaRPr>
          </a:p>
        </p:txBody>
      </p:sp>
      <p:sp>
        <p:nvSpPr>
          <p:cNvPr id="10" name="Content Placeholder 2"/>
          <p:cNvSpPr txBox="1">
            <a:spLocks/>
          </p:cNvSpPr>
          <p:nvPr/>
        </p:nvSpPr>
        <p:spPr>
          <a:xfrm>
            <a:off x="508000" y="1219200"/>
            <a:ext cx="7315200" cy="5638800"/>
          </a:xfrm>
          <a:prstGeom prst="rect">
            <a:avLst/>
          </a:prstGeom>
        </p:spPr>
        <p:txBody>
          <a:bodyPr vert="horz" lIns="91440" tIns="45720" rIns="91440" bIns="45720" rtlCol="0">
            <a:normAutofit/>
          </a:bodyPr>
          <a:lstStyle>
            <a:lvl1pPr marL="380996" indent="-380996" algn="l" defTabSz="507995" rtl="0" eaLnBrk="1" latinLnBrk="0" hangingPunct="1">
              <a:spcBef>
                <a:spcPts val="1111"/>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825492" indent="-317497" algn="l" defTabSz="507995" rtl="0" eaLnBrk="1" latinLnBrk="0" hangingPunct="1">
              <a:spcBef>
                <a:spcPts val="1111"/>
              </a:spcBef>
              <a:spcAft>
                <a:spcPts val="0"/>
              </a:spcAft>
              <a:buClr>
                <a:schemeClr val="accent1"/>
              </a:buClr>
              <a:buSzPct val="80000"/>
              <a:buFont typeface="Wingdings 3" charset="2"/>
              <a:buChar char=""/>
              <a:defRPr sz="1778" kern="1200">
                <a:solidFill>
                  <a:schemeClr val="tx1">
                    <a:lumMod val="75000"/>
                    <a:lumOff val="25000"/>
                  </a:schemeClr>
                </a:solidFill>
                <a:latin typeface="+mn-lt"/>
                <a:ea typeface="+mn-ea"/>
                <a:cs typeface="+mn-cs"/>
              </a:defRPr>
            </a:lvl2pPr>
            <a:lvl3pPr marL="1269987" indent="-253997" algn="l" defTabSz="507995" rtl="0" eaLnBrk="1" latinLnBrk="0" hangingPunct="1">
              <a:spcBef>
                <a:spcPts val="1111"/>
              </a:spcBef>
              <a:spcAft>
                <a:spcPts val="0"/>
              </a:spcAft>
              <a:buClr>
                <a:schemeClr val="accent1"/>
              </a:buClr>
              <a:buSzPct val="80000"/>
              <a:buFont typeface="Wingdings 3" charset="2"/>
              <a:buChar char=""/>
              <a:defRPr sz="1556" kern="1200">
                <a:solidFill>
                  <a:schemeClr val="tx1">
                    <a:lumMod val="75000"/>
                    <a:lumOff val="25000"/>
                  </a:schemeClr>
                </a:solidFill>
                <a:latin typeface="+mn-lt"/>
                <a:ea typeface="+mn-ea"/>
                <a:cs typeface="+mn-cs"/>
              </a:defRPr>
            </a:lvl3pPr>
            <a:lvl4pPr marL="1777982"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4pPr>
            <a:lvl5pPr marL="2285977"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5pPr>
            <a:lvl6pPr marL="2793972"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6pPr>
            <a:lvl7pPr marL="3301967"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7pPr>
            <a:lvl8pPr marL="3809962"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8pPr>
            <a:lvl9pPr marL="4317957"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9pPr>
          </a:lstStyle>
          <a:p>
            <a:pPr marL="0" marR="0" lvl="0" indent="0" algn="l" defTabSz="507995" rtl="0" eaLnBrk="0" fontAlgn="auto" latinLnBrk="0" hangingPunct="0">
              <a:lnSpc>
                <a:spcPct val="100000"/>
              </a:lnSpc>
              <a:spcBef>
                <a:spcPct val="0"/>
              </a:spcBef>
              <a:spcAft>
                <a:spcPts val="0"/>
              </a:spcAft>
              <a:buClr>
                <a:srgbClr val="90C226"/>
              </a:buClr>
              <a:buSzPct val="80000"/>
              <a:buFont typeface="Wingdings 3" charset="2"/>
              <a:buNone/>
              <a:tabLst>
                <a:tab pos="254000" algn="l"/>
                <a:tab pos="4622800" algn="l"/>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Respondent prepares submission in the format required </a:t>
            </a: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All respondents are required to prepare their submissions in a specific way, using a particular file nomenclature, as outlined in the Instructions section of the Invitation (which may vary from these example instructions in the image to the left).   The respondent’s response will likely include three or more files:</a:t>
            </a:r>
            <a:endParaRPr kumimoji="0" lang="en-US" sz="2000" b="0" i="0" u="none" strike="noStrike" kern="1200" cap="none" spc="0" normalizeH="0" baseline="0" noProof="0" dirty="0" smtClean="0">
              <a:ln>
                <a:noFill/>
              </a:ln>
              <a:solidFill>
                <a:sysClr val="windowText" lastClr="000000">
                  <a:lumMod val="75000"/>
                  <a:lumOff val="25000"/>
                </a:sysClr>
              </a:solidFill>
              <a:effectLst/>
              <a:uLnTx/>
              <a:uFillTx/>
              <a:latin typeface="Trebuchet MS"/>
            </a:endParaRPr>
          </a:p>
          <a:p>
            <a:pPr marL="0" marR="0" lvl="0" indent="0" algn="l" defTabSz="507995" rtl="0" eaLnBrk="0" fontAlgn="auto" latinLnBrk="0" hangingPunct="0">
              <a:lnSpc>
                <a:spcPct val="100000"/>
              </a:lnSpc>
              <a:spcBef>
                <a:spcPct val="0"/>
              </a:spcBef>
              <a:spcAft>
                <a:spcPts val="0"/>
              </a:spcAft>
              <a:buClr>
                <a:srgbClr val="90C226"/>
              </a:buClr>
              <a:buSzPct val="80000"/>
              <a:buFont typeface="Wingdings 3" charset="2"/>
              <a:buNone/>
              <a:tabLst>
                <a:tab pos="254000" algn="l"/>
                <a:tab pos="4622800" algn="l"/>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 Response Forms</a:t>
            </a:r>
            <a:endParaRPr kumimoji="0" lang="en-US" sz="2000" b="0" i="0" u="none" strike="noStrike" kern="1200" cap="none" spc="0" normalizeH="0" baseline="0" noProof="0" dirty="0" smtClean="0">
              <a:ln>
                <a:noFill/>
              </a:ln>
              <a:solidFill>
                <a:sysClr val="windowText" lastClr="000000">
                  <a:lumMod val="75000"/>
                  <a:lumOff val="25000"/>
                </a:sysClr>
              </a:solidFill>
              <a:effectLst/>
              <a:uLnTx/>
              <a:uFillTx/>
              <a:latin typeface="Trebuchet MS"/>
            </a:endParaRPr>
          </a:p>
          <a:p>
            <a:pPr marL="0" marR="0" lvl="0" indent="0" algn="l" defTabSz="507995" rtl="0" eaLnBrk="0" fontAlgn="auto" latinLnBrk="0" hangingPunct="0">
              <a:lnSpc>
                <a:spcPct val="100000"/>
              </a:lnSpc>
              <a:spcBef>
                <a:spcPct val="0"/>
              </a:spcBef>
              <a:spcAft>
                <a:spcPts val="0"/>
              </a:spcAft>
              <a:buClr>
                <a:srgbClr val="90C226"/>
              </a:buClr>
              <a:buSzPct val="80000"/>
              <a:buFont typeface="Wingdings 3" charset="2"/>
              <a:buNone/>
              <a:tabLst>
                <a:tab pos="254000" algn="l"/>
                <a:tab pos="4622800" algn="l"/>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 Addenda (may be 		 	 separate attachments)</a:t>
            </a:r>
            <a:endParaRPr kumimoji="0" lang="en-US" sz="2000" b="0" i="0" u="none" strike="noStrike" kern="1200" cap="none" spc="0" normalizeH="0" baseline="0" noProof="0" dirty="0" smtClean="0">
              <a:ln>
                <a:noFill/>
              </a:ln>
              <a:solidFill>
                <a:sysClr val="windowText" lastClr="000000">
                  <a:lumMod val="75000"/>
                  <a:lumOff val="25000"/>
                </a:sysClr>
              </a:solidFill>
              <a:effectLst/>
              <a:uLnTx/>
              <a:uFillTx/>
              <a:latin typeface="Trebuchet MS"/>
            </a:endParaRPr>
          </a:p>
          <a:p>
            <a:pPr marL="0" marR="0" lvl="0" indent="0" algn="l" defTabSz="507995" rtl="0" eaLnBrk="0" fontAlgn="auto" latinLnBrk="0" hangingPunct="0">
              <a:lnSpc>
                <a:spcPct val="100000"/>
              </a:lnSpc>
              <a:spcBef>
                <a:spcPct val="0"/>
              </a:spcBef>
              <a:spcAft>
                <a:spcPts val="0"/>
              </a:spcAft>
              <a:buClr>
                <a:srgbClr val="90C226"/>
              </a:buClr>
              <a:buSzPct val="80000"/>
              <a:buFont typeface="Wingdings 3" charset="2"/>
              <a:buNone/>
              <a:tabLst>
                <a:tab pos="254000" algn="l"/>
                <a:tab pos="4622800" algn="l"/>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 Bill of Quantities (if 			required)</a:t>
            </a:r>
            <a:endParaRPr kumimoji="0" lang="en-US" sz="2000" b="0" i="0" u="none" strike="noStrike" kern="1200" cap="none" spc="0" normalizeH="0" baseline="0" noProof="0" dirty="0" smtClean="0">
              <a:ln>
                <a:noFill/>
              </a:ln>
              <a:solidFill>
                <a:sysClr val="windowText" lastClr="000000">
                  <a:lumMod val="75000"/>
                  <a:lumOff val="25000"/>
                </a:sysClr>
              </a:solidFill>
              <a:effectLst/>
              <a:uLnTx/>
              <a:uFillTx/>
              <a:latin typeface="Arial" panose="020B0604020202020204" pitchFamily="34" charset="0"/>
            </a:endParaRPr>
          </a:p>
          <a:p>
            <a:pPr marL="380996" marR="0" lvl="0" indent="-380996" algn="l" defTabSz="507995" rtl="0" eaLnBrk="1" fontAlgn="auto" latinLnBrk="0" hangingPunct="1">
              <a:lnSpc>
                <a:spcPct val="100000"/>
              </a:lnSpc>
              <a:spcBef>
                <a:spcPts val="1111"/>
              </a:spcBef>
              <a:spcAft>
                <a:spcPts val="0"/>
              </a:spcAft>
              <a:buClr>
                <a:srgbClr val="90C226"/>
              </a:buClr>
              <a:buSzPct val="80000"/>
              <a:buFont typeface="Wingdings 3" charset="2"/>
              <a:buChar char=""/>
              <a:tabLst/>
              <a:defRPr/>
            </a:pPr>
            <a:endParaRPr kumimoji="0" lang="en-US" sz="2000" b="0" i="0" u="none" strike="noStrike" kern="1200" cap="none" spc="0" normalizeH="0" baseline="0" noProof="0" dirty="0">
              <a:ln>
                <a:noFill/>
              </a:ln>
              <a:solidFill>
                <a:sysClr val="windowText" lastClr="000000">
                  <a:lumMod val="75000"/>
                  <a:lumOff val="25000"/>
                </a:sysClr>
              </a:solidFill>
              <a:effectLst/>
              <a:uLnTx/>
              <a:uFillTx/>
              <a:latin typeface="Trebuchet MS"/>
            </a:endParaRPr>
          </a:p>
        </p:txBody>
      </p:sp>
      <p:pic>
        <p:nvPicPr>
          <p:cNvPr id="11" name="Picture 8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4679" y="3285996"/>
            <a:ext cx="4543425" cy="35652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771661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6520</TotalTime>
  <Words>964</Words>
  <Application>Microsoft Office PowerPoint</Application>
  <PresentationFormat>On-screen Show (4:3)</PresentationFormat>
  <Paragraphs>224</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1_Office Theme</vt:lpstr>
      <vt:lpstr>Document</vt:lpstr>
      <vt:lpstr>E-Tendering and E-Auction</vt:lpstr>
      <vt:lpstr>What is E-Tendering</vt:lpstr>
      <vt:lpstr>E-Tendering</vt:lpstr>
      <vt:lpstr>Slide 4</vt:lpstr>
      <vt:lpstr>Slide 5</vt:lpstr>
      <vt:lpstr>Tendering Procedure</vt:lpstr>
      <vt:lpstr>Types of Invitation</vt:lpstr>
      <vt:lpstr>       Bid Document and Tender Website</vt:lpstr>
      <vt:lpstr>Submission Process</vt:lpstr>
      <vt:lpstr>Submission Process</vt:lpstr>
      <vt:lpstr>Submission Process</vt:lpstr>
      <vt:lpstr>Submission Process</vt:lpstr>
      <vt:lpstr>Submission Process</vt:lpstr>
      <vt:lpstr>Closing of Bids and Evaluation</vt:lpstr>
      <vt:lpstr>Award and Agreement</vt:lpstr>
      <vt:lpstr>E-AUCTION PROCESS</vt:lpstr>
      <vt:lpstr>E-AUCTION PROCESS</vt:lpstr>
      <vt:lpstr>        Pre-requisites for an E-Auction</vt:lpstr>
      <vt:lpstr>E-AUCTION PROCESS</vt:lpstr>
      <vt:lpstr>E-AUCTION PROCESS</vt:lpstr>
      <vt:lpstr>      E - AUCTION  - ONLINE BIDDING PROCESS</vt:lpstr>
      <vt:lpstr>      E - AUCTION  - ONLINE BIDDING PROCESS</vt:lpstr>
      <vt:lpstr>      E - AUCTION  - ONLINE BIDDING PROCESS</vt:lpstr>
      <vt:lpstr>      E - AUCTION  - ONLINE BIDDING PROCESS</vt:lpstr>
      <vt:lpstr>      E - AUCTION  - ONLINE BIDDING PROCESS</vt:lpstr>
      <vt:lpstr>      E - AUCTION  - ONLINE BIDDING PROCESS</vt:lpstr>
      <vt:lpstr>      E - AUCTION  - ONLINE BIDDING PROCESS</vt:lpstr>
      <vt:lpstr>E-Auction savings 2006</vt:lpstr>
      <vt:lpstr>E-Auction savings 2008</vt:lpstr>
      <vt:lpstr>E-Auction savings 2009</vt:lpstr>
      <vt:lpstr>E-Auction savings 2010</vt:lpstr>
      <vt:lpstr>E-Auction savings 2011</vt:lpstr>
      <vt:lpstr>E-Auction savings 2012</vt:lpstr>
      <vt:lpstr>Live Auction View</vt:lpstr>
      <vt:lpstr>E- Procurement E- Auction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jone1208</dc:creator>
  <cp:lastModifiedBy>Roxanne</cp:lastModifiedBy>
  <cp:revision>433</cp:revision>
  <cp:lastPrinted>2014-05-20T13:39:48Z</cp:lastPrinted>
  <dcterms:created xsi:type="dcterms:W3CDTF">2013-12-12T02:24:39Z</dcterms:created>
  <dcterms:modified xsi:type="dcterms:W3CDTF">2014-06-23T11:01:38Z</dcterms:modified>
</cp:coreProperties>
</file>