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62" r:id="rId4"/>
    <p:sldId id="261" r:id="rId5"/>
    <p:sldId id="260" r:id="rId6"/>
    <p:sldId id="264" r:id="rId7"/>
    <p:sldId id="265" r:id="rId8"/>
    <p:sldId id="259" r:id="rId9"/>
    <p:sldId id="298" r:id="rId10"/>
    <p:sldId id="258" r:id="rId11"/>
    <p:sldId id="300" r:id="rId12"/>
    <p:sldId id="302" r:id="rId13"/>
    <p:sldId id="303" r:id="rId14"/>
    <p:sldId id="304" r:id="rId15"/>
    <p:sldId id="305" r:id="rId16"/>
    <p:sldId id="306" r:id="rId17"/>
    <p:sldId id="308" r:id="rId18"/>
    <p:sldId id="309" r:id="rId19"/>
    <p:sldId id="295" r:id="rId20"/>
    <p:sldId id="277" r:id="rId2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1A51"/>
    <a:srgbClr val="B8DF29"/>
    <a:srgbClr val="A8CE30"/>
    <a:srgbClr val="ACD13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59" autoAdjust="0"/>
    <p:restoredTop sz="90929"/>
  </p:normalViewPr>
  <p:slideViewPr>
    <p:cSldViewPr>
      <p:cViewPr>
        <p:scale>
          <a:sx n="24" d="100"/>
          <a:sy n="24" d="100"/>
        </p:scale>
        <p:origin x="-2442" y="-10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6" d="100"/>
          <a:sy n="96" d="100"/>
        </p:scale>
        <p:origin x="-2868" y="-7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5DD56-616F-49F9-B584-160FF6B15562}"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CA"/>
        </a:p>
      </dgm:t>
    </dgm:pt>
    <dgm:pt modelId="{4C481E16-8C54-4766-8BE2-5C49BD2A1CC9}">
      <dgm:prSet phldrT="[Text]"/>
      <dgm:spPr/>
      <dgm:t>
        <a:bodyPr/>
        <a:lstStyle/>
        <a:p>
          <a:r>
            <a:rPr lang="en-CA" dirty="0" smtClean="0">
              <a:latin typeface="Calibri" pitchFamily="34" charset="0"/>
            </a:rPr>
            <a:t>Modernized Procurement Systems</a:t>
          </a:r>
          <a:endParaRPr lang="en-CA" dirty="0">
            <a:latin typeface="Calibri" pitchFamily="34" charset="0"/>
          </a:endParaRPr>
        </a:p>
      </dgm:t>
    </dgm:pt>
    <dgm:pt modelId="{FAF7CC5D-72A9-413B-89A7-CA9F476077F4}" type="parTrans" cxnId="{2AFA59A2-A8D1-4F0C-B935-B41646F85AD7}">
      <dgm:prSet/>
      <dgm:spPr/>
      <dgm:t>
        <a:bodyPr/>
        <a:lstStyle/>
        <a:p>
          <a:endParaRPr lang="en-CA"/>
        </a:p>
      </dgm:t>
    </dgm:pt>
    <dgm:pt modelId="{505BF53E-A4E1-4380-B8D1-DDBC7F09F832}" type="sibTrans" cxnId="{2AFA59A2-A8D1-4F0C-B935-B41646F85AD7}">
      <dgm:prSet/>
      <dgm:spPr/>
      <dgm:t>
        <a:bodyPr/>
        <a:lstStyle/>
        <a:p>
          <a:endParaRPr lang="en-CA"/>
        </a:p>
      </dgm:t>
    </dgm:pt>
    <dgm:pt modelId="{D14F7E6E-BDBF-40FC-90CB-718353BF87C1}">
      <dgm:prSet phldrT="[Text]"/>
      <dgm:spPr/>
      <dgm:t>
        <a:bodyPr/>
        <a:lstStyle/>
        <a:p>
          <a:r>
            <a:rPr lang="en-CA" dirty="0" smtClean="0">
              <a:latin typeface="Calibri" pitchFamily="34" charset="0"/>
            </a:rPr>
            <a:t>Whole of Government Approach</a:t>
          </a:r>
          <a:endParaRPr lang="en-CA" dirty="0">
            <a:latin typeface="Calibri" pitchFamily="34" charset="0"/>
          </a:endParaRPr>
        </a:p>
      </dgm:t>
    </dgm:pt>
    <dgm:pt modelId="{D07FD4A0-EA48-4141-AA1E-E18DF51DA423}" type="parTrans" cxnId="{3947FDA7-26BC-4529-9A3C-0C474362163B}">
      <dgm:prSet/>
      <dgm:spPr/>
      <dgm:t>
        <a:bodyPr/>
        <a:lstStyle/>
        <a:p>
          <a:endParaRPr lang="en-CA"/>
        </a:p>
      </dgm:t>
    </dgm:pt>
    <dgm:pt modelId="{B6723636-076C-4B14-8EFF-DB54BFA7AEE7}" type="sibTrans" cxnId="{3947FDA7-26BC-4529-9A3C-0C474362163B}">
      <dgm:prSet/>
      <dgm:spPr/>
      <dgm:t>
        <a:bodyPr/>
        <a:lstStyle/>
        <a:p>
          <a:endParaRPr lang="en-CA"/>
        </a:p>
      </dgm:t>
    </dgm:pt>
    <dgm:pt modelId="{F088FDA6-0145-4DD4-AF05-6C2F592CB8F5}">
      <dgm:prSet phldrT="[Text]" custT="1"/>
      <dgm:spPr/>
      <dgm:t>
        <a:bodyPr/>
        <a:lstStyle/>
        <a:p>
          <a:r>
            <a:rPr lang="en-CA" sz="1300" dirty="0" smtClean="0">
              <a:latin typeface="Calibri" pitchFamily="34" charset="0"/>
              <a:cs typeface="Arial" pitchFamily="34" charset="0"/>
            </a:rPr>
            <a:t>Consolidating systems to streamline service delivery and modernize end-to-end procurement processes</a:t>
          </a:r>
          <a:endParaRPr lang="en-CA" sz="1300" dirty="0">
            <a:latin typeface="Calibri" pitchFamily="34" charset="0"/>
          </a:endParaRPr>
        </a:p>
      </dgm:t>
    </dgm:pt>
    <dgm:pt modelId="{BE34E364-27C3-4180-BCF8-4C7E09AB7A48}" type="parTrans" cxnId="{8EBA063E-55F1-4DD8-9E1F-2F906A69AB5A}">
      <dgm:prSet/>
      <dgm:spPr/>
      <dgm:t>
        <a:bodyPr/>
        <a:lstStyle/>
        <a:p>
          <a:endParaRPr lang="en-CA"/>
        </a:p>
      </dgm:t>
    </dgm:pt>
    <dgm:pt modelId="{00A08D51-706B-441F-949D-652161E0F7D6}" type="sibTrans" cxnId="{8EBA063E-55F1-4DD8-9E1F-2F906A69AB5A}">
      <dgm:prSet/>
      <dgm:spPr/>
      <dgm:t>
        <a:bodyPr/>
        <a:lstStyle/>
        <a:p>
          <a:endParaRPr lang="en-CA"/>
        </a:p>
      </dgm:t>
    </dgm:pt>
    <dgm:pt modelId="{E553FD64-8CCA-4DDA-9C35-C67713ED6FCA}">
      <dgm:prSet phldrT="[Text]"/>
      <dgm:spPr/>
      <dgm:t>
        <a:bodyPr/>
        <a:lstStyle/>
        <a:p>
          <a:r>
            <a:rPr lang="en-CA" dirty="0" smtClean="0">
              <a:latin typeface="Calibri" pitchFamily="34" charset="0"/>
            </a:rPr>
            <a:t>Buying Smart</a:t>
          </a:r>
          <a:endParaRPr lang="en-CA" dirty="0">
            <a:latin typeface="Calibri" pitchFamily="34" charset="0"/>
          </a:endParaRPr>
        </a:p>
      </dgm:t>
    </dgm:pt>
    <dgm:pt modelId="{7AC3B564-AB23-45F0-A462-EE4A58BBC4FC}" type="parTrans" cxnId="{C666767D-7343-41DF-AA29-9D6DB17AB802}">
      <dgm:prSet/>
      <dgm:spPr/>
      <dgm:t>
        <a:bodyPr/>
        <a:lstStyle/>
        <a:p>
          <a:endParaRPr lang="en-CA"/>
        </a:p>
      </dgm:t>
    </dgm:pt>
    <dgm:pt modelId="{14F2BF7E-E947-49E1-84E6-01C5A4F4024F}" type="sibTrans" cxnId="{C666767D-7343-41DF-AA29-9D6DB17AB802}">
      <dgm:prSet/>
      <dgm:spPr/>
      <dgm:t>
        <a:bodyPr/>
        <a:lstStyle/>
        <a:p>
          <a:endParaRPr lang="en-CA"/>
        </a:p>
      </dgm:t>
    </dgm:pt>
    <dgm:pt modelId="{5562F84E-3F92-4E89-A681-A03395882BCE}">
      <dgm:prSet phldrT="[Text]" custT="1"/>
      <dgm:spPr/>
      <dgm:t>
        <a:bodyPr/>
        <a:lstStyle/>
        <a:p>
          <a:pPr rtl="0"/>
          <a:r>
            <a:rPr lang="en-CA" sz="1300" dirty="0" smtClean="0">
              <a:latin typeface="Calibri" pitchFamily="34" charset="0"/>
              <a:cs typeface="Arial" pitchFamily="34" charset="0"/>
            </a:rPr>
            <a:t>Improving commodity management and strategic sourcing by maximizing spend visibility and enhancing business intelligence</a:t>
          </a:r>
          <a:endParaRPr lang="en-CA" sz="1300" dirty="0">
            <a:latin typeface="Calibri" pitchFamily="34" charset="0"/>
          </a:endParaRPr>
        </a:p>
      </dgm:t>
    </dgm:pt>
    <dgm:pt modelId="{60BC8FDE-4D7E-4D37-A73C-C5F3001A8D5D}" type="parTrans" cxnId="{7F07CDB7-5C39-4046-8B5A-88CD33E85D6B}">
      <dgm:prSet/>
      <dgm:spPr/>
      <dgm:t>
        <a:bodyPr/>
        <a:lstStyle/>
        <a:p>
          <a:endParaRPr lang="en-CA"/>
        </a:p>
      </dgm:t>
    </dgm:pt>
    <dgm:pt modelId="{8C5B4352-2602-4463-B41C-74DB88868557}" type="sibTrans" cxnId="{7F07CDB7-5C39-4046-8B5A-88CD33E85D6B}">
      <dgm:prSet/>
      <dgm:spPr/>
      <dgm:t>
        <a:bodyPr/>
        <a:lstStyle/>
        <a:p>
          <a:endParaRPr lang="en-CA"/>
        </a:p>
      </dgm:t>
    </dgm:pt>
    <dgm:pt modelId="{94F24C36-8AC3-42C9-AA7B-315A29CC7F41}">
      <dgm:prSet phldrT="[Text]" custT="1"/>
      <dgm:spPr/>
      <dgm:t>
        <a:bodyPr/>
        <a:lstStyle/>
        <a:p>
          <a:r>
            <a:rPr lang="en-CA" sz="1300" dirty="0" smtClean="0">
              <a:latin typeface="Calibri" pitchFamily="34" charset="0"/>
              <a:cs typeface="Arial" pitchFamily="34" charset="0"/>
            </a:rPr>
            <a:t>Considering solutions that represent the most cost effective total cost  of ownership, while ensuring usability, ease of implementation, and interoperability with GC Financial Systems </a:t>
          </a:r>
          <a:endParaRPr lang="en-CA" sz="1300" dirty="0">
            <a:latin typeface="Calibri" pitchFamily="34" charset="0"/>
            <a:cs typeface="Arial" pitchFamily="34" charset="0"/>
          </a:endParaRPr>
        </a:p>
      </dgm:t>
    </dgm:pt>
    <dgm:pt modelId="{6F71759E-52EF-4304-BFD7-70996F416A35}" type="parTrans" cxnId="{8EEE7874-D326-449D-8BCB-245316F773B4}">
      <dgm:prSet/>
      <dgm:spPr/>
      <dgm:t>
        <a:bodyPr/>
        <a:lstStyle/>
        <a:p>
          <a:endParaRPr lang="en-CA"/>
        </a:p>
      </dgm:t>
    </dgm:pt>
    <dgm:pt modelId="{928596BA-5988-4483-8826-758EF180338F}" type="sibTrans" cxnId="{8EEE7874-D326-449D-8BCB-245316F773B4}">
      <dgm:prSet/>
      <dgm:spPr/>
      <dgm:t>
        <a:bodyPr/>
        <a:lstStyle/>
        <a:p>
          <a:endParaRPr lang="en-CA"/>
        </a:p>
      </dgm:t>
    </dgm:pt>
    <dgm:pt modelId="{4E89B3D3-294F-4F61-B7FD-232DA5F6A0C7}">
      <dgm:prSet phldrT="[Text]"/>
      <dgm:spPr>
        <a:solidFill>
          <a:schemeClr val="accent6">
            <a:lumMod val="40000"/>
            <a:lumOff val="60000"/>
          </a:schemeClr>
        </a:solidFill>
      </dgm:spPr>
      <dgm:t>
        <a:bodyPr/>
        <a:lstStyle/>
        <a:p>
          <a:r>
            <a:rPr lang="en-CA" dirty="0" smtClean="0">
              <a:latin typeface="Calibri" pitchFamily="34" charset="0"/>
            </a:rPr>
            <a:t>Enhanced Access</a:t>
          </a:r>
          <a:endParaRPr lang="en-CA" dirty="0">
            <a:latin typeface="Calibri" pitchFamily="34" charset="0"/>
          </a:endParaRPr>
        </a:p>
      </dgm:t>
    </dgm:pt>
    <dgm:pt modelId="{DC109C4E-1E39-4336-B7A0-343061C56EF3}" type="parTrans" cxnId="{FCCF136B-3905-4677-8102-50D091B021A8}">
      <dgm:prSet/>
      <dgm:spPr/>
      <dgm:t>
        <a:bodyPr/>
        <a:lstStyle/>
        <a:p>
          <a:endParaRPr lang="en-CA"/>
        </a:p>
      </dgm:t>
    </dgm:pt>
    <dgm:pt modelId="{599B6EEE-1D56-4864-9680-4561C4A2B3F9}" type="sibTrans" cxnId="{FCCF136B-3905-4677-8102-50D091B021A8}">
      <dgm:prSet/>
      <dgm:spPr/>
      <dgm:t>
        <a:bodyPr/>
        <a:lstStyle/>
        <a:p>
          <a:endParaRPr lang="en-CA"/>
        </a:p>
      </dgm:t>
    </dgm:pt>
    <dgm:pt modelId="{A28A5B2C-B7C7-4492-9659-C17117474784}">
      <dgm:prSet phldrT="[Text]"/>
      <dgm:spPr>
        <a:solidFill>
          <a:srgbClr val="FFC000"/>
        </a:solidFill>
      </dgm:spPr>
      <dgm:t>
        <a:bodyPr/>
        <a:lstStyle/>
        <a:p>
          <a:r>
            <a:rPr lang="en-CA" dirty="0" smtClean="0">
              <a:latin typeface="Calibri" pitchFamily="34" charset="0"/>
            </a:rPr>
            <a:t>Cost Effective</a:t>
          </a:r>
          <a:endParaRPr lang="en-CA" dirty="0">
            <a:latin typeface="Calibri" pitchFamily="34" charset="0"/>
          </a:endParaRPr>
        </a:p>
      </dgm:t>
    </dgm:pt>
    <dgm:pt modelId="{BC4BBD29-D552-4882-BA63-A9D4AB531071}" type="parTrans" cxnId="{34A0809E-4975-4423-8188-E54BA1D9C46A}">
      <dgm:prSet/>
      <dgm:spPr/>
      <dgm:t>
        <a:bodyPr/>
        <a:lstStyle/>
        <a:p>
          <a:endParaRPr lang="en-CA"/>
        </a:p>
      </dgm:t>
    </dgm:pt>
    <dgm:pt modelId="{CA220FD0-371A-46BE-B5AB-4AB698F44887}" type="sibTrans" cxnId="{34A0809E-4975-4423-8188-E54BA1D9C46A}">
      <dgm:prSet/>
      <dgm:spPr/>
      <dgm:t>
        <a:bodyPr/>
        <a:lstStyle/>
        <a:p>
          <a:endParaRPr lang="en-CA"/>
        </a:p>
      </dgm:t>
    </dgm:pt>
    <dgm:pt modelId="{28D27E53-DD12-41A4-AD92-309D4816A1CF}">
      <dgm:prSet phldrT="[Text]" custT="1"/>
      <dgm:spPr/>
      <dgm:t>
        <a:bodyPr/>
        <a:lstStyle/>
        <a:p>
          <a:pPr rtl="0"/>
          <a:r>
            <a:rPr lang="en-CA" sz="1300" dirty="0" smtClean="0">
              <a:latin typeface="Calibri" pitchFamily="34" charset="0"/>
              <a:cs typeface="Arial" pitchFamily="34" charset="0"/>
            </a:rPr>
            <a:t>Improve processes, access to data and customer service through affordable, flexible and interoperable service oriented tools and systems</a:t>
          </a:r>
          <a:endParaRPr lang="en-CA" sz="1300" dirty="0">
            <a:latin typeface="Calibri" pitchFamily="34" charset="0"/>
          </a:endParaRPr>
        </a:p>
      </dgm:t>
    </dgm:pt>
    <dgm:pt modelId="{49870F59-25DB-4AB3-8763-9CD4F12D40BB}" type="parTrans" cxnId="{A42C0050-6E89-472A-8DFA-FCE7977ABCF0}">
      <dgm:prSet/>
      <dgm:spPr/>
      <dgm:t>
        <a:bodyPr/>
        <a:lstStyle/>
        <a:p>
          <a:endParaRPr lang="en-CA"/>
        </a:p>
      </dgm:t>
    </dgm:pt>
    <dgm:pt modelId="{43A459F6-DDB0-4A35-A022-DE57AB80E142}" type="sibTrans" cxnId="{A42C0050-6E89-472A-8DFA-FCE7977ABCF0}">
      <dgm:prSet/>
      <dgm:spPr/>
      <dgm:t>
        <a:bodyPr/>
        <a:lstStyle/>
        <a:p>
          <a:endParaRPr lang="en-CA"/>
        </a:p>
      </dgm:t>
    </dgm:pt>
    <dgm:pt modelId="{5D127F69-5875-4AE9-99F4-5AC7DF668058}">
      <dgm:prSet phldrT="[Text]" custT="1"/>
      <dgm:spPr/>
      <dgm:t>
        <a:bodyPr/>
        <a:lstStyle/>
        <a:p>
          <a:pPr rtl="0"/>
          <a:r>
            <a:rPr lang="en-CA" sz="1300" dirty="0" smtClean="0">
              <a:latin typeface="Arial" pitchFamily="34" charset="0"/>
              <a:cs typeface="Arial" pitchFamily="34" charset="0"/>
            </a:rPr>
            <a:t>Providing easy access to procurement information and Services</a:t>
          </a:r>
          <a:endParaRPr lang="en-CA" sz="1300" dirty="0"/>
        </a:p>
      </dgm:t>
    </dgm:pt>
    <dgm:pt modelId="{62C94C4F-1C48-4D2C-95B4-9647555A74EA}" type="sibTrans" cxnId="{74E53CA4-7CD1-47FD-A219-95C1714618E4}">
      <dgm:prSet/>
      <dgm:spPr/>
      <dgm:t>
        <a:bodyPr/>
        <a:lstStyle/>
        <a:p>
          <a:endParaRPr lang="en-CA"/>
        </a:p>
      </dgm:t>
    </dgm:pt>
    <dgm:pt modelId="{90D65B77-E321-4471-A1AC-CE31B814F291}" type="parTrans" cxnId="{74E53CA4-7CD1-47FD-A219-95C1714618E4}">
      <dgm:prSet/>
      <dgm:spPr/>
      <dgm:t>
        <a:bodyPr/>
        <a:lstStyle/>
        <a:p>
          <a:endParaRPr lang="en-CA"/>
        </a:p>
      </dgm:t>
    </dgm:pt>
    <dgm:pt modelId="{39850F7B-BCD5-45F7-AB79-609941C398D6}">
      <dgm:prSet phldrT="[Text]" custT="1"/>
      <dgm:spPr/>
      <dgm:t>
        <a:bodyPr/>
        <a:lstStyle/>
        <a:p>
          <a:pPr rtl="0"/>
          <a:endParaRPr lang="en-CA" sz="1200" dirty="0"/>
        </a:p>
      </dgm:t>
    </dgm:pt>
    <dgm:pt modelId="{9D8AACBD-0A51-4ED9-87D5-7A669F097584}" type="parTrans" cxnId="{E64A36B1-6938-4F52-9572-60DB11309A3F}">
      <dgm:prSet/>
      <dgm:spPr/>
      <dgm:t>
        <a:bodyPr/>
        <a:lstStyle/>
        <a:p>
          <a:endParaRPr lang="en-CA"/>
        </a:p>
      </dgm:t>
    </dgm:pt>
    <dgm:pt modelId="{6133BF97-C284-4AE5-940C-BC191B649234}" type="sibTrans" cxnId="{E64A36B1-6938-4F52-9572-60DB11309A3F}">
      <dgm:prSet/>
      <dgm:spPr/>
      <dgm:t>
        <a:bodyPr/>
        <a:lstStyle/>
        <a:p>
          <a:endParaRPr lang="en-CA"/>
        </a:p>
      </dgm:t>
    </dgm:pt>
    <dgm:pt modelId="{E1AE6E0B-9F63-4157-87CA-BE8B0B973EC4}">
      <dgm:prSet phldrT="[Text]" custT="1"/>
      <dgm:spPr/>
      <dgm:t>
        <a:bodyPr/>
        <a:lstStyle/>
        <a:p>
          <a:pPr rtl="0"/>
          <a:endParaRPr lang="en-CA" sz="1200" dirty="0"/>
        </a:p>
      </dgm:t>
    </dgm:pt>
    <dgm:pt modelId="{0198AFB8-790C-4136-9D0E-795DD3B0AE2C}" type="parTrans" cxnId="{06F05680-CD25-4754-B15C-6BF1F587717E}">
      <dgm:prSet/>
      <dgm:spPr/>
      <dgm:t>
        <a:bodyPr/>
        <a:lstStyle/>
        <a:p>
          <a:endParaRPr lang="en-CA"/>
        </a:p>
      </dgm:t>
    </dgm:pt>
    <dgm:pt modelId="{2B706068-FF7F-4EC2-A4E6-95C915B543E4}" type="sibTrans" cxnId="{06F05680-CD25-4754-B15C-6BF1F587717E}">
      <dgm:prSet/>
      <dgm:spPr/>
      <dgm:t>
        <a:bodyPr/>
        <a:lstStyle/>
        <a:p>
          <a:endParaRPr lang="en-CA"/>
        </a:p>
      </dgm:t>
    </dgm:pt>
    <dgm:pt modelId="{17F091B1-F1B2-4D5D-8238-2A8ECE48EDE1}">
      <dgm:prSet phldrT="[Text]" custT="1"/>
      <dgm:spPr/>
      <dgm:t>
        <a:bodyPr/>
        <a:lstStyle/>
        <a:p>
          <a:pPr rtl="0"/>
          <a:endParaRPr lang="en-CA" sz="1200" dirty="0"/>
        </a:p>
      </dgm:t>
    </dgm:pt>
    <dgm:pt modelId="{8F65E272-BCFB-4354-BA9C-F923EB4854A9}" type="parTrans" cxnId="{2AC5A11C-9B3B-4996-B214-DE930E79CE5C}">
      <dgm:prSet/>
      <dgm:spPr/>
      <dgm:t>
        <a:bodyPr/>
        <a:lstStyle/>
        <a:p>
          <a:endParaRPr lang="en-CA"/>
        </a:p>
      </dgm:t>
    </dgm:pt>
    <dgm:pt modelId="{A431CA8A-B5D6-4CDC-BCCA-F7BB1B247B88}" type="sibTrans" cxnId="{2AC5A11C-9B3B-4996-B214-DE930E79CE5C}">
      <dgm:prSet/>
      <dgm:spPr/>
      <dgm:t>
        <a:bodyPr/>
        <a:lstStyle/>
        <a:p>
          <a:endParaRPr lang="en-CA"/>
        </a:p>
      </dgm:t>
    </dgm:pt>
    <dgm:pt modelId="{1D9DFE0D-E7CC-4CC5-B431-BA1A8DFDAD77}">
      <dgm:prSet phldrT="[Text]" custT="1"/>
      <dgm:spPr/>
      <dgm:t>
        <a:bodyPr/>
        <a:lstStyle/>
        <a:p>
          <a:pPr rtl="0"/>
          <a:endParaRPr lang="en-CA" sz="1200" dirty="0"/>
        </a:p>
      </dgm:t>
    </dgm:pt>
    <dgm:pt modelId="{8645ED2B-3C84-4E45-A80B-80DEDC7F43BA}" type="parTrans" cxnId="{B2EB2169-6399-4E28-A9C5-CBA4DB29BFED}">
      <dgm:prSet/>
      <dgm:spPr/>
      <dgm:t>
        <a:bodyPr/>
        <a:lstStyle/>
        <a:p>
          <a:endParaRPr lang="en-CA"/>
        </a:p>
      </dgm:t>
    </dgm:pt>
    <dgm:pt modelId="{89458160-E60C-4060-A496-DDC2DAEC955E}" type="sibTrans" cxnId="{B2EB2169-6399-4E28-A9C5-CBA4DB29BFED}">
      <dgm:prSet/>
      <dgm:spPr/>
      <dgm:t>
        <a:bodyPr/>
        <a:lstStyle/>
        <a:p>
          <a:endParaRPr lang="en-CA"/>
        </a:p>
      </dgm:t>
    </dgm:pt>
    <dgm:pt modelId="{949E11DD-1E8E-4848-A4FF-48861C7730E0}" type="pres">
      <dgm:prSet presAssocID="{2C75DD56-616F-49F9-B584-160FF6B15562}" presName="Name0" presStyleCnt="0">
        <dgm:presLayoutVars>
          <dgm:dir/>
          <dgm:animLvl val="lvl"/>
          <dgm:resizeHandles val="exact"/>
        </dgm:presLayoutVars>
      </dgm:prSet>
      <dgm:spPr/>
      <dgm:t>
        <a:bodyPr/>
        <a:lstStyle/>
        <a:p>
          <a:endParaRPr lang="en-CA"/>
        </a:p>
      </dgm:t>
    </dgm:pt>
    <dgm:pt modelId="{010EB61A-994D-4703-A67E-B1261B5E8CC9}" type="pres">
      <dgm:prSet presAssocID="{4C481E16-8C54-4766-8BE2-5C49BD2A1CC9}" presName="linNode" presStyleCnt="0"/>
      <dgm:spPr/>
      <dgm:t>
        <a:bodyPr/>
        <a:lstStyle/>
        <a:p>
          <a:endParaRPr lang="en-CA"/>
        </a:p>
      </dgm:t>
    </dgm:pt>
    <dgm:pt modelId="{F43B3313-424B-437C-BAB3-B2704C82A291}" type="pres">
      <dgm:prSet presAssocID="{4C481E16-8C54-4766-8BE2-5C49BD2A1CC9}" presName="parentText" presStyleLbl="node1" presStyleIdx="0" presStyleCnt="5">
        <dgm:presLayoutVars>
          <dgm:chMax val="1"/>
          <dgm:bulletEnabled val="1"/>
        </dgm:presLayoutVars>
      </dgm:prSet>
      <dgm:spPr/>
      <dgm:t>
        <a:bodyPr/>
        <a:lstStyle/>
        <a:p>
          <a:endParaRPr lang="en-CA"/>
        </a:p>
      </dgm:t>
    </dgm:pt>
    <dgm:pt modelId="{108DC7DA-1242-4A4D-9817-F9E0B2D1A211}" type="pres">
      <dgm:prSet presAssocID="{4C481E16-8C54-4766-8BE2-5C49BD2A1CC9}" presName="descendantText" presStyleLbl="alignAccFollowNode1" presStyleIdx="0" presStyleCnt="5">
        <dgm:presLayoutVars>
          <dgm:bulletEnabled val="1"/>
        </dgm:presLayoutVars>
      </dgm:prSet>
      <dgm:spPr/>
      <dgm:t>
        <a:bodyPr/>
        <a:lstStyle/>
        <a:p>
          <a:endParaRPr lang="en-CA"/>
        </a:p>
      </dgm:t>
    </dgm:pt>
    <dgm:pt modelId="{979589BB-AFCA-486F-9BEC-A2D2283F7D20}" type="pres">
      <dgm:prSet presAssocID="{505BF53E-A4E1-4380-B8D1-DDBC7F09F832}" presName="sp" presStyleCnt="0"/>
      <dgm:spPr/>
      <dgm:t>
        <a:bodyPr/>
        <a:lstStyle/>
        <a:p>
          <a:endParaRPr lang="en-CA"/>
        </a:p>
      </dgm:t>
    </dgm:pt>
    <dgm:pt modelId="{CAA1EA9B-5E80-4B9B-9251-617FC420FC0C}" type="pres">
      <dgm:prSet presAssocID="{D14F7E6E-BDBF-40FC-90CB-718353BF87C1}" presName="linNode" presStyleCnt="0"/>
      <dgm:spPr/>
      <dgm:t>
        <a:bodyPr/>
        <a:lstStyle/>
        <a:p>
          <a:endParaRPr lang="en-CA"/>
        </a:p>
      </dgm:t>
    </dgm:pt>
    <dgm:pt modelId="{4ECFE75F-7576-4F16-8373-E417DFB74F24}" type="pres">
      <dgm:prSet presAssocID="{D14F7E6E-BDBF-40FC-90CB-718353BF87C1}" presName="parentText" presStyleLbl="node1" presStyleIdx="1" presStyleCnt="5">
        <dgm:presLayoutVars>
          <dgm:chMax val="1"/>
          <dgm:bulletEnabled val="1"/>
        </dgm:presLayoutVars>
      </dgm:prSet>
      <dgm:spPr/>
      <dgm:t>
        <a:bodyPr/>
        <a:lstStyle/>
        <a:p>
          <a:endParaRPr lang="en-CA"/>
        </a:p>
      </dgm:t>
    </dgm:pt>
    <dgm:pt modelId="{C46B6506-A164-4E59-9E15-956A866C9AAE}" type="pres">
      <dgm:prSet presAssocID="{D14F7E6E-BDBF-40FC-90CB-718353BF87C1}" presName="descendantText" presStyleLbl="alignAccFollowNode1" presStyleIdx="1" presStyleCnt="5">
        <dgm:presLayoutVars>
          <dgm:bulletEnabled val="1"/>
        </dgm:presLayoutVars>
      </dgm:prSet>
      <dgm:spPr/>
      <dgm:t>
        <a:bodyPr/>
        <a:lstStyle/>
        <a:p>
          <a:endParaRPr lang="en-CA"/>
        </a:p>
      </dgm:t>
    </dgm:pt>
    <dgm:pt modelId="{A4FC2520-43E1-466C-B64D-E699306FF9E1}" type="pres">
      <dgm:prSet presAssocID="{B6723636-076C-4B14-8EFF-DB54BFA7AEE7}" presName="sp" presStyleCnt="0"/>
      <dgm:spPr/>
      <dgm:t>
        <a:bodyPr/>
        <a:lstStyle/>
        <a:p>
          <a:endParaRPr lang="en-CA"/>
        </a:p>
      </dgm:t>
    </dgm:pt>
    <dgm:pt modelId="{E81E89E4-EF7F-49F2-9931-C2EE3F701C7D}" type="pres">
      <dgm:prSet presAssocID="{E553FD64-8CCA-4DDA-9C35-C67713ED6FCA}" presName="linNode" presStyleCnt="0"/>
      <dgm:spPr/>
      <dgm:t>
        <a:bodyPr/>
        <a:lstStyle/>
        <a:p>
          <a:endParaRPr lang="en-CA"/>
        </a:p>
      </dgm:t>
    </dgm:pt>
    <dgm:pt modelId="{0B29A1BA-4D97-4406-A657-0B46BCC91809}" type="pres">
      <dgm:prSet presAssocID="{E553FD64-8CCA-4DDA-9C35-C67713ED6FCA}" presName="parentText" presStyleLbl="node1" presStyleIdx="2" presStyleCnt="5">
        <dgm:presLayoutVars>
          <dgm:chMax val="1"/>
          <dgm:bulletEnabled val="1"/>
        </dgm:presLayoutVars>
      </dgm:prSet>
      <dgm:spPr/>
      <dgm:t>
        <a:bodyPr/>
        <a:lstStyle/>
        <a:p>
          <a:endParaRPr lang="en-CA"/>
        </a:p>
      </dgm:t>
    </dgm:pt>
    <dgm:pt modelId="{291DC748-4939-45B0-A33A-162273AF2F30}" type="pres">
      <dgm:prSet presAssocID="{E553FD64-8CCA-4DDA-9C35-C67713ED6FCA}" presName="descendantText" presStyleLbl="alignAccFollowNode1" presStyleIdx="2" presStyleCnt="5">
        <dgm:presLayoutVars>
          <dgm:bulletEnabled val="1"/>
        </dgm:presLayoutVars>
      </dgm:prSet>
      <dgm:spPr/>
      <dgm:t>
        <a:bodyPr/>
        <a:lstStyle/>
        <a:p>
          <a:endParaRPr lang="en-CA"/>
        </a:p>
      </dgm:t>
    </dgm:pt>
    <dgm:pt modelId="{DF16BB2C-3EB2-4E91-AE80-8434E6AF9CEC}" type="pres">
      <dgm:prSet presAssocID="{14F2BF7E-E947-49E1-84E6-01C5A4F4024F}" presName="sp" presStyleCnt="0"/>
      <dgm:spPr/>
      <dgm:t>
        <a:bodyPr/>
        <a:lstStyle/>
        <a:p>
          <a:endParaRPr lang="en-CA"/>
        </a:p>
      </dgm:t>
    </dgm:pt>
    <dgm:pt modelId="{14339779-C9CE-496C-A9C8-FA5CB6697FED}" type="pres">
      <dgm:prSet presAssocID="{4E89B3D3-294F-4F61-B7FD-232DA5F6A0C7}" presName="linNode" presStyleCnt="0"/>
      <dgm:spPr/>
      <dgm:t>
        <a:bodyPr/>
        <a:lstStyle/>
        <a:p>
          <a:endParaRPr lang="en-CA"/>
        </a:p>
      </dgm:t>
    </dgm:pt>
    <dgm:pt modelId="{AB353D52-1134-44ED-BE5E-3159726A6320}" type="pres">
      <dgm:prSet presAssocID="{4E89B3D3-294F-4F61-B7FD-232DA5F6A0C7}" presName="parentText" presStyleLbl="node1" presStyleIdx="3" presStyleCnt="5">
        <dgm:presLayoutVars>
          <dgm:chMax val="1"/>
          <dgm:bulletEnabled val="1"/>
        </dgm:presLayoutVars>
      </dgm:prSet>
      <dgm:spPr/>
      <dgm:t>
        <a:bodyPr/>
        <a:lstStyle/>
        <a:p>
          <a:endParaRPr lang="en-CA"/>
        </a:p>
      </dgm:t>
    </dgm:pt>
    <dgm:pt modelId="{3D234D2B-F985-48DB-88B1-274B897A192A}" type="pres">
      <dgm:prSet presAssocID="{4E89B3D3-294F-4F61-B7FD-232DA5F6A0C7}" presName="descendantText" presStyleLbl="alignAccFollowNode1" presStyleIdx="3" presStyleCnt="5" custLinFactNeighborX="8019" custLinFactNeighborY="4352">
        <dgm:presLayoutVars>
          <dgm:bulletEnabled val="1"/>
        </dgm:presLayoutVars>
      </dgm:prSet>
      <dgm:spPr/>
      <dgm:t>
        <a:bodyPr/>
        <a:lstStyle/>
        <a:p>
          <a:endParaRPr lang="en-CA"/>
        </a:p>
      </dgm:t>
    </dgm:pt>
    <dgm:pt modelId="{5313D72A-1424-40EA-969C-179D5BC34BE1}" type="pres">
      <dgm:prSet presAssocID="{599B6EEE-1D56-4864-9680-4561C4A2B3F9}" presName="sp" presStyleCnt="0"/>
      <dgm:spPr/>
      <dgm:t>
        <a:bodyPr/>
        <a:lstStyle/>
        <a:p>
          <a:endParaRPr lang="en-CA"/>
        </a:p>
      </dgm:t>
    </dgm:pt>
    <dgm:pt modelId="{5293CE5E-71BC-4223-8653-7A9F8FD97480}" type="pres">
      <dgm:prSet presAssocID="{A28A5B2C-B7C7-4492-9659-C17117474784}" presName="linNode" presStyleCnt="0"/>
      <dgm:spPr/>
      <dgm:t>
        <a:bodyPr/>
        <a:lstStyle/>
        <a:p>
          <a:endParaRPr lang="en-CA"/>
        </a:p>
      </dgm:t>
    </dgm:pt>
    <dgm:pt modelId="{EEB4D996-3349-4CDD-A7E1-586137344E8B}" type="pres">
      <dgm:prSet presAssocID="{A28A5B2C-B7C7-4492-9659-C17117474784}" presName="parentText" presStyleLbl="node1" presStyleIdx="4" presStyleCnt="5" custLinFactNeighborX="0" custLinFactNeighborY="-1266">
        <dgm:presLayoutVars>
          <dgm:chMax val="1"/>
          <dgm:bulletEnabled val="1"/>
        </dgm:presLayoutVars>
      </dgm:prSet>
      <dgm:spPr/>
      <dgm:t>
        <a:bodyPr/>
        <a:lstStyle/>
        <a:p>
          <a:endParaRPr lang="en-CA"/>
        </a:p>
      </dgm:t>
    </dgm:pt>
    <dgm:pt modelId="{10BC24EA-C7AE-4C9F-8EF4-1C2484415DEC}" type="pres">
      <dgm:prSet presAssocID="{A28A5B2C-B7C7-4492-9659-C17117474784}" presName="descendantText" presStyleLbl="alignAccFollowNode1" presStyleIdx="4" presStyleCnt="5">
        <dgm:presLayoutVars>
          <dgm:bulletEnabled val="1"/>
        </dgm:presLayoutVars>
      </dgm:prSet>
      <dgm:spPr/>
      <dgm:t>
        <a:bodyPr/>
        <a:lstStyle/>
        <a:p>
          <a:endParaRPr lang="en-CA"/>
        </a:p>
      </dgm:t>
    </dgm:pt>
  </dgm:ptLst>
  <dgm:cxnLst>
    <dgm:cxn modelId="{E44FAF6C-197B-474E-BD20-459BEF4F3816}" type="presOf" srcId="{39850F7B-BCD5-45F7-AB79-609941C398D6}" destId="{3D234D2B-F985-48DB-88B1-274B897A192A}" srcOrd="0" destOrd="4" presId="urn:microsoft.com/office/officeart/2005/8/layout/vList5"/>
    <dgm:cxn modelId="{06F05680-CD25-4754-B15C-6BF1F587717E}" srcId="{4E89B3D3-294F-4F61-B7FD-232DA5F6A0C7}" destId="{E1AE6E0B-9F63-4157-87CA-BE8B0B973EC4}" srcOrd="3" destOrd="0" parTransId="{0198AFB8-790C-4136-9D0E-795DD3B0AE2C}" sibTransId="{2B706068-FF7F-4EC2-A4E6-95C915B543E4}"/>
    <dgm:cxn modelId="{E28BD978-B530-4650-9E74-7D0DF69F4F0C}" type="presOf" srcId="{D14F7E6E-BDBF-40FC-90CB-718353BF87C1}" destId="{4ECFE75F-7576-4F16-8373-E417DFB74F24}" srcOrd="0" destOrd="0" presId="urn:microsoft.com/office/officeart/2005/8/layout/vList5"/>
    <dgm:cxn modelId="{226827D4-11BB-40E0-8A6B-D9CA991481AC}" type="presOf" srcId="{E553FD64-8CCA-4DDA-9C35-C67713ED6FCA}" destId="{0B29A1BA-4D97-4406-A657-0B46BCC91809}" srcOrd="0" destOrd="0" presId="urn:microsoft.com/office/officeart/2005/8/layout/vList5"/>
    <dgm:cxn modelId="{C666767D-7343-41DF-AA29-9D6DB17AB802}" srcId="{2C75DD56-616F-49F9-B584-160FF6B15562}" destId="{E553FD64-8CCA-4DDA-9C35-C67713ED6FCA}" srcOrd="2" destOrd="0" parTransId="{7AC3B564-AB23-45F0-A462-EE4A58BBC4FC}" sibTransId="{14F2BF7E-E947-49E1-84E6-01C5A4F4024F}"/>
    <dgm:cxn modelId="{281561F4-2E86-45C5-9931-B70CDF1CCCFE}" type="presOf" srcId="{E1AE6E0B-9F63-4157-87CA-BE8B0B973EC4}" destId="{3D234D2B-F985-48DB-88B1-274B897A192A}" srcOrd="0" destOrd="3" presId="urn:microsoft.com/office/officeart/2005/8/layout/vList5"/>
    <dgm:cxn modelId="{328A0FA4-CE5D-4880-BC31-3D6876A0F457}" type="presOf" srcId="{5D127F69-5875-4AE9-99F4-5AC7DF668058}" destId="{3D234D2B-F985-48DB-88B1-274B897A192A}" srcOrd="0" destOrd="2" presId="urn:microsoft.com/office/officeart/2005/8/layout/vList5"/>
    <dgm:cxn modelId="{915B9FC1-8376-4527-84DC-9FBF944B8D30}" type="presOf" srcId="{1D9DFE0D-E7CC-4CC5-B431-BA1A8DFDAD77}" destId="{3D234D2B-F985-48DB-88B1-274B897A192A}" srcOrd="0" destOrd="1" presId="urn:microsoft.com/office/officeart/2005/8/layout/vList5"/>
    <dgm:cxn modelId="{FCCF136B-3905-4677-8102-50D091B021A8}" srcId="{2C75DD56-616F-49F9-B584-160FF6B15562}" destId="{4E89B3D3-294F-4F61-B7FD-232DA5F6A0C7}" srcOrd="3" destOrd="0" parTransId="{DC109C4E-1E39-4336-B7A0-343061C56EF3}" sibTransId="{599B6EEE-1D56-4864-9680-4561C4A2B3F9}"/>
    <dgm:cxn modelId="{00938BCB-D561-4890-A4ED-89832A58592E}" type="presOf" srcId="{A28A5B2C-B7C7-4492-9659-C17117474784}" destId="{EEB4D996-3349-4CDD-A7E1-586137344E8B}" srcOrd="0" destOrd="0" presId="urn:microsoft.com/office/officeart/2005/8/layout/vList5"/>
    <dgm:cxn modelId="{8EBA063E-55F1-4DD8-9E1F-2F906A69AB5A}" srcId="{D14F7E6E-BDBF-40FC-90CB-718353BF87C1}" destId="{F088FDA6-0145-4DD4-AF05-6C2F592CB8F5}" srcOrd="0" destOrd="0" parTransId="{BE34E364-27C3-4180-BCF8-4C7E09AB7A48}" sibTransId="{00A08D51-706B-441F-949D-652161E0F7D6}"/>
    <dgm:cxn modelId="{2E181371-57A6-4169-B47D-F3BC12BD2103}" type="presOf" srcId="{F088FDA6-0145-4DD4-AF05-6C2F592CB8F5}" destId="{C46B6506-A164-4E59-9E15-956A866C9AAE}" srcOrd="0" destOrd="0" presId="urn:microsoft.com/office/officeart/2005/8/layout/vList5"/>
    <dgm:cxn modelId="{7F07CDB7-5C39-4046-8B5A-88CD33E85D6B}" srcId="{E553FD64-8CCA-4DDA-9C35-C67713ED6FCA}" destId="{5562F84E-3F92-4E89-A681-A03395882BCE}" srcOrd="0" destOrd="0" parTransId="{60BC8FDE-4D7E-4D37-A73C-C5F3001A8D5D}" sibTransId="{8C5B4352-2602-4463-B41C-74DB88868557}"/>
    <dgm:cxn modelId="{D93E87D4-D387-4D8D-820F-5A071C51A439}" type="presOf" srcId="{94F24C36-8AC3-42C9-AA7B-315A29CC7F41}" destId="{10BC24EA-C7AE-4C9F-8EF4-1C2484415DEC}" srcOrd="0" destOrd="0" presId="urn:microsoft.com/office/officeart/2005/8/layout/vList5"/>
    <dgm:cxn modelId="{8EEE7874-D326-449D-8BCB-245316F773B4}" srcId="{A28A5B2C-B7C7-4492-9659-C17117474784}" destId="{94F24C36-8AC3-42C9-AA7B-315A29CC7F41}" srcOrd="0" destOrd="0" parTransId="{6F71759E-52EF-4304-BFD7-70996F416A35}" sibTransId="{928596BA-5988-4483-8826-758EF180338F}"/>
    <dgm:cxn modelId="{B5440677-D274-4FFD-AE28-06981F3697D9}" type="presOf" srcId="{5562F84E-3F92-4E89-A681-A03395882BCE}" destId="{291DC748-4939-45B0-A33A-162273AF2F30}" srcOrd="0" destOrd="0" presId="urn:microsoft.com/office/officeart/2005/8/layout/vList5"/>
    <dgm:cxn modelId="{E64A36B1-6938-4F52-9572-60DB11309A3F}" srcId="{4E89B3D3-294F-4F61-B7FD-232DA5F6A0C7}" destId="{39850F7B-BCD5-45F7-AB79-609941C398D6}" srcOrd="4" destOrd="0" parTransId="{9D8AACBD-0A51-4ED9-87D5-7A669F097584}" sibTransId="{6133BF97-C284-4AE5-940C-BC191B649234}"/>
    <dgm:cxn modelId="{74E53CA4-7CD1-47FD-A219-95C1714618E4}" srcId="{4E89B3D3-294F-4F61-B7FD-232DA5F6A0C7}" destId="{5D127F69-5875-4AE9-99F4-5AC7DF668058}" srcOrd="2" destOrd="0" parTransId="{90D65B77-E321-4471-A1AC-CE31B814F291}" sibTransId="{62C94C4F-1C48-4D2C-95B4-9647555A74EA}"/>
    <dgm:cxn modelId="{2AC5A11C-9B3B-4996-B214-DE930E79CE5C}" srcId="{4E89B3D3-294F-4F61-B7FD-232DA5F6A0C7}" destId="{17F091B1-F1B2-4D5D-8238-2A8ECE48EDE1}" srcOrd="0" destOrd="0" parTransId="{8F65E272-BCFB-4354-BA9C-F923EB4854A9}" sibTransId="{A431CA8A-B5D6-4CDC-BCCA-F7BB1B247B88}"/>
    <dgm:cxn modelId="{1E8B1889-0591-4D91-8DEE-96DBB55A08DF}" type="presOf" srcId="{4C481E16-8C54-4766-8BE2-5C49BD2A1CC9}" destId="{F43B3313-424B-437C-BAB3-B2704C82A291}" srcOrd="0" destOrd="0" presId="urn:microsoft.com/office/officeart/2005/8/layout/vList5"/>
    <dgm:cxn modelId="{34A0809E-4975-4423-8188-E54BA1D9C46A}" srcId="{2C75DD56-616F-49F9-B584-160FF6B15562}" destId="{A28A5B2C-B7C7-4492-9659-C17117474784}" srcOrd="4" destOrd="0" parTransId="{BC4BBD29-D552-4882-BA63-A9D4AB531071}" sibTransId="{CA220FD0-371A-46BE-B5AB-4AB698F44887}"/>
    <dgm:cxn modelId="{FD8FF62C-18EA-422B-B46E-D23659766299}" type="presOf" srcId="{17F091B1-F1B2-4D5D-8238-2A8ECE48EDE1}" destId="{3D234D2B-F985-48DB-88B1-274B897A192A}" srcOrd="0" destOrd="0" presId="urn:microsoft.com/office/officeart/2005/8/layout/vList5"/>
    <dgm:cxn modelId="{2AFA59A2-A8D1-4F0C-B935-B41646F85AD7}" srcId="{2C75DD56-616F-49F9-B584-160FF6B15562}" destId="{4C481E16-8C54-4766-8BE2-5C49BD2A1CC9}" srcOrd="0" destOrd="0" parTransId="{FAF7CC5D-72A9-413B-89A7-CA9F476077F4}" sibTransId="{505BF53E-A4E1-4380-B8D1-DDBC7F09F832}"/>
    <dgm:cxn modelId="{3947FDA7-26BC-4529-9A3C-0C474362163B}" srcId="{2C75DD56-616F-49F9-B584-160FF6B15562}" destId="{D14F7E6E-BDBF-40FC-90CB-718353BF87C1}" srcOrd="1" destOrd="0" parTransId="{D07FD4A0-EA48-4141-AA1E-E18DF51DA423}" sibTransId="{B6723636-076C-4B14-8EFF-DB54BFA7AEE7}"/>
    <dgm:cxn modelId="{B2EB2169-6399-4E28-A9C5-CBA4DB29BFED}" srcId="{4E89B3D3-294F-4F61-B7FD-232DA5F6A0C7}" destId="{1D9DFE0D-E7CC-4CC5-B431-BA1A8DFDAD77}" srcOrd="1" destOrd="0" parTransId="{8645ED2B-3C84-4E45-A80B-80DEDC7F43BA}" sibTransId="{89458160-E60C-4060-A496-DDC2DAEC955E}"/>
    <dgm:cxn modelId="{0D9A0218-1E66-446A-B234-A8D6EE9FBC91}" type="presOf" srcId="{2C75DD56-616F-49F9-B584-160FF6B15562}" destId="{949E11DD-1E8E-4848-A4FF-48861C7730E0}" srcOrd="0" destOrd="0" presId="urn:microsoft.com/office/officeart/2005/8/layout/vList5"/>
    <dgm:cxn modelId="{1D2AB55F-8AE8-43CD-AD41-4CFE2DE9369A}" type="presOf" srcId="{4E89B3D3-294F-4F61-B7FD-232DA5F6A0C7}" destId="{AB353D52-1134-44ED-BE5E-3159726A6320}" srcOrd="0" destOrd="0" presId="urn:microsoft.com/office/officeart/2005/8/layout/vList5"/>
    <dgm:cxn modelId="{A42C0050-6E89-472A-8DFA-FCE7977ABCF0}" srcId="{4C481E16-8C54-4766-8BE2-5C49BD2A1CC9}" destId="{28D27E53-DD12-41A4-AD92-309D4816A1CF}" srcOrd="0" destOrd="0" parTransId="{49870F59-25DB-4AB3-8763-9CD4F12D40BB}" sibTransId="{43A459F6-DDB0-4A35-A022-DE57AB80E142}"/>
    <dgm:cxn modelId="{48CD92E7-ECDA-4507-9831-4995CF4877BF}" type="presOf" srcId="{28D27E53-DD12-41A4-AD92-309D4816A1CF}" destId="{108DC7DA-1242-4A4D-9817-F9E0B2D1A211}" srcOrd="0" destOrd="0" presId="urn:microsoft.com/office/officeart/2005/8/layout/vList5"/>
    <dgm:cxn modelId="{65BAB0B5-87C4-4C58-B5DA-F4B08156B077}" type="presParOf" srcId="{949E11DD-1E8E-4848-A4FF-48861C7730E0}" destId="{010EB61A-994D-4703-A67E-B1261B5E8CC9}" srcOrd="0" destOrd="0" presId="urn:microsoft.com/office/officeart/2005/8/layout/vList5"/>
    <dgm:cxn modelId="{E1F3A9B6-ACD8-4456-A928-137478A9EAE5}" type="presParOf" srcId="{010EB61A-994D-4703-A67E-B1261B5E8CC9}" destId="{F43B3313-424B-437C-BAB3-B2704C82A291}" srcOrd="0" destOrd="0" presId="urn:microsoft.com/office/officeart/2005/8/layout/vList5"/>
    <dgm:cxn modelId="{AB1CDB3F-54F0-4E54-B0D6-A639F3C8FE98}" type="presParOf" srcId="{010EB61A-994D-4703-A67E-B1261B5E8CC9}" destId="{108DC7DA-1242-4A4D-9817-F9E0B2D1A211}" srcOrd="1" destOrd="0" presId="urn:microsoft.com/office/officeart/2005/8/layout/vList5"/>
    <dgm:cxn modelId="{9FFA864F-1FFC-42E3-B6B0-361DA5757319}" type="presParOf" srcId="{949E11DD-1E8E-4848-A4FF-48861C7730E0}" destId="{979589BB-AFCA-486F-9BEC-A2D2283F7D20}" srcOrd="1" destOrd="0" presId="urn:microsoft.com/office/officeart/2005/8/layout/vList5"/>
    <dgm:cxn modelId="{9A1ABF29-F1C4-49CA-AA3D-0CE6BFAAF219}" type="presParOf" srcId="{949E11DD-1E8E-4848-A4FF-48861C7730E0}" destId="{CAA1EA9B-5E80-4B9B-9251-617FC420FC0C}" srcOrd="2" destOrd="0" presId="urn:microsoft.com/office/officeart/2005/8/layout/vList5"/>
    <dgm:cxn modelId="{02A4AD30-58BE-4E63-A9A1-E466AE82F7E0}" type="presParOf" srcId="{CAA1EA9B-5E80-4B9B-9251-617FC420FC0C}" destId="{4ECFE75F-7576-4F16-8373-E417DFB74F24}" srcOrd="0" destOrd="0" presId="urn:microsoft.com/office/officeart/2005/8/layout/vList5"/>
    <dgm:cxn modelId="{9073CE54-BEFA-45FF-9EB6-186EA3524686}" type="presParOf" srcId="{CAA1EA9B-5E80-4B9B-9251-617FC420FC0C}" destId="{C46B6506-A164-4E59-9E15-956A866C9AAE}" srcOrd="1" destOrd="0" presId="urn:microsoft.com/office/officeart/2005/8/layout/vList5"/>
    <dgm:cxn modelId="{67D4DEBC-0B9B-4AFB-A788-7989737769AE}" type="presParOf" srcId="{949E11DD-1E8E-4848-A4FF-48861C7730E0}" destId="{A4FC2520-43E1-466C-B64D-E699306FF9E1}" srcOrd="3" destOrd="0" presId="urn:microsoft.com/office/officeart/2005/8/layout/vList5"/>
    <dgm:cxn modelId="{B41D35A4-4636-4617-9097-7403E740CD1A}" type="presParOf" srcId="{949E11DD-1E8E-4848-A4FF-48861C7730E0}" destId="{E81E89E4-EF7F-49F2-9931-C2EE3F701C7D}" srcOrd="4" destOrd="0" presId="urn:microsoft.com/office/officeart/2005/8/layout/vList5"/>
    <dgm:cxn modelId="{394BA1FB-ECBF-48FA-B17D-071683545609}" type="presParOf" srcId="{E81E89E4-EF7F-49F2-9931-C2EE3F701C7D}" destId="{0B29A1BA-4D97-4406-A657-0B46BCC91809}" srcOrd="0" destOrd="0" presId="urn:microsoft.com/office/officeart/2005/8/layout/vList5"/>
    <dgm:cxn modelId="{6355E791-D7B7-4ED1-920E-90DDAA4F6873}" type="presParOf" srcId="{E81E89E4-EF7F-49F2-9931-C2EE3F701C7D}" destId="{291DC748-4939-45B0-A33A-162273AF2F30}" srcOrd="1" destOrd="0" presId="urn:microsoft.com/office/officeart/2005/8/layout/vList5"/>
    <dgm:cxn modelId="{3C9ABEB7-6F9D-4E24-8312-0EF428EB1FD8}" type="presParOf" srcId="{949E11DD-1E8E-4848-A4FF-48861C7730E0}" destId="{DF16BB2C-3EB2-4E91-AE80-8434E6AF9CEC}" srcOrd="5" destOrd="0" presId="urn:microsoft.com/office/officeart/2005/8/layout/vList5"/>
    <dgm:cxn modelId="{25C67E32-612C-44BD-8E33-FF8A91855C9C}" type="presParOf" srcId="{949E11DD-1E8E-4848-A4FF-48861C7730E0}" destId="{14339779-C9CE-496C-A9C8-FA5CB6697FED}" srcOrd="6" destOrd="0" presId="urn:microsoft.com/office/officeart/2005/8/layout/vList5"/>
    <dgm:cxn modelId="{89DB355A-F92C-4904-A27E-B2044B95CCD5}" type="presParOf" srcId="{14339779-C9CE-496C-A9C8-FA5CB6697FED}" destId="{AB353D52-1134-44ED-BE5E-3159726A6320}" srcOrd="0" destOrd="0" presId="urn:microsoft.com/office/officeart/2005/8/layout/vList5"/>
    <dgm:cxn modelId="{CC67C7F5-8A6F-4D6C-B217-0A7F3557F864}" type="presParOf" srcId="{14339779-C9CE-496C-A9C8-FA5CB6697FED}" destId="{3D234D2B-F985-48DB-88B1-274B897A192A}" srcOrd="1" destOrd="0" presId="urn:microsoft.com/office/officeart/2005/8/layout/vList5"/>
    <dgm:cxn modelId="{46EE4897-6D9A-45FF-991F-E1C9D70E26E3}" type="presParOf" srcId="{949E11DD-1E8E-4848-A4FF-48861C7730E0}" destId="{5313D72A-1424-40EA-969C-179D5BC34BE1}" srcOrd="7" destOrd="0" presId="urn:microsoft.com/office/officeart/2005/8/layout/vList5"/>
    <dgm:cxn modelId="{2354ECFC-1D11-4BB9-B090-35F53ABD80C6}" type="presParOf" srcId="{949E11DD-1E8E-4848-A4FF-48861C7730E0}" destId="{5293CE5E-71BC-4223-8653-7A9F8FD97480}" srcOrd="8" destOrd="0" presId="urn:microsoft.com/office/officeart/2005/8/layout/vList5"/>
    <dgm:cxn modelId="{22E949A0-5695-4AD9-AD11-0022B988CB8B}" type="presParOf" srcId="{5293CE5E-71BC-4223-8653-7A9F8FD97480}" destId="{EEB4D996-3349-4CDD-A7E1-586137344E8B}" srcOrd="0" destOrd="0" presId="urn:microsoft.com/office/officeart/2005/8/layout/vList5"/>
    <dgm:cxn modelId="{8FFB8086-D4EA-4BC2-9B11-96400B97A66D}" type="presParOf" srcId="{5293CE5E-71BC-4223-8653-7A9F8FD97480}" destId="{10BC24EA-C7AE-4C9F-8EF4-1C2484415DE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8DC7DA-1242-4A4D-9817-F9E0B2D1A211}">
      <dsp:nvSpPr>
        <dsp:cNvPr id="0" name=""/>
        <dsp:cNvSpPr/>
      </dsp:nvSpPr>
      <dsp:spPr>
        <a:xfrm rot="5400000">
          <a:off x="4968987" y="-2090053"/>
          <a:ext cx="632489" cy="4974336"/>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rtl="0">
            <a:lnSpc>
              <a:spcPct val="90000"/>
            </a:lnSpc>
            <a:spcBef>
              <a:spcPct val="0"/>
            </a:spcBef>
            <a:spcAft>
              <a:spcPct val="15000"/>
            </a:spcAft>
            <a:buChar char="••"/>
          </a:pPr>
          <a:r>
            <a:rPr lang="en-CA" sz="1300" kern="1200" dirty="0" smtClean="0">
              <a:latin typeface="Calibri" pitchFamily="34" charset="0"/>
              <a:cs typeface="Arial" pitchFamily="34" charset="0"/>
            </a:rPr>
            <a:t>Improve processes, access to data and customer service through affordable, flexible and interoperable service oriented tools and systems</a:t>
          </a:r>
          <a:endParaRPr lang="en-CA" sz="1300" kern="1200" dirty="0">
            <a:latin typeface="Calibri" pitchFamily="34" charset="0"/>
          </a:endParaRPr>
        </a:p>
      </dsp:txBody>
      <dsp:txXfrm rot="5400000">
        <a:off x="4968987" y="-2090053"/>
        <a:ext cx="632489" cy="4974336"/>
      </dsp:txXfrm>
    </dsp:sp>
    <dsp:sp modelId="{F43B3313-424B-437C-BAB3-B2704C82A291}">
      <dsp:nvSpPr>
        <dsp:cNvPr id="0" name=""/>
        <dsp:cNvSpPr/>
      </dsp:nvSpPr>
      <dsp:spPr>
        <a:xfrm>
          <a:off x="0" y="1808"/>
          <a:ext cx="2798064" cy="79061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CA" sz="2200" kern="1200" dirty="0" smtClean="0">
              <a:latin typeface="Calibri" pitchFamily="34" charset="0"/>
            </a:rPr>
            <a:t>Modernized Procurement Systems</a:t>
          </a:r>
          <a:endParaRPr lang="en-CA" sz="2200" kern="1200" dirty="0">
            <a:latin typeface="Calibri" pitchFamily="34" charset="0"/>
          </a:endParaRPr>
        </a:p>
      </dsp:txBody>
      <dsp:txXfrm>
        <a:off x="0" y="1808"/>
        <a:ext cx="2798064" cy="790612"/>
      </dsp:txXfrm>
    </dsp:sp>
    <dsp:sp modelId="{C46B6506-A164-4E59-9E15-956A866C9AAE}">
      <dsp:nvSpPr>
        <dsp:cNvPr id="0" name=""/>
        <dsp:cNvSpPr/>
      </dsp:nvSpPr>
      <dsp:spPr>
        <a:xfrm rot="5400000">
          <a:off x="4968987" y="-1259910"/>
          <a:ext cx="632489" cy="4974336"/>
        </a:xfrm>
        <a:prstGeom prst="round2SameRect">
          <a:avLst/>
        </a:prstGeom>
        <a:solidFill>
          <a:schemeClr val="accent2">
            <a:tint val="40000"/>
            <a:alpha val="90000"/>
            <a:hueOff val="-3600000"/>
            <a:satOff val="-11329"/>
            <a:lumOff val="3346"/>
            <a:alphaOff val="0"/>
          </a:schemeClr>
        </a:solidFill>
        <a:ln w="25400" cap="flat" cmpd="sng" algn="ctr">
          <a:solidFill>
            <a:schemeClr val="accent2">
              <a:tint val="40000"/>
              <a:alpha val="90000"/>
              <a:hueOff val="-3600000"/>
              <a:satOff val="-11329"/>
              <a:lumOff val="33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CA" sz="1300" kern="1200" dirty="0" smtClean="0">
              <a:latin typeface="Calibri" pitchFamily="34" charset="0"/>
              <a:cs typeface="Arial" pitchFamily="34" charset="0"/>
            </a:rPr>
            <a:t>Consolidating systems to streamline service delivery and modernize end-to-end procurement processes</a:t>
          </a:r>
          <a:endParaRPr lang="en-CA" sz="1300" kern="1200" dirty="0">
            <a:latin typeface="Calibri" pitchFamily="34" charset="0"/>
          </a:endParaRPr>
        </a:p>
      </dsp:txBody>
      <dsp:txXfrm rot="5400000">
        <a:off x="4968987" y="-1259910"/>
        <a:ext cx="632489" cy="4974336"/>
      </dsp:txXfrm>
    </dsp:sp>
    <dsp:sp modelId="{4ECFE75F-7576-4F16-8373-E417DFB74F24}">
      <dsp:nvSpPr>
        <dsp:cNvPr id="0" name=""/>
        <dsp:cNvSpPr/>
      </dsp:nvSpPr>
      <dsp:spPr>
        <a:xfrm>
          <a:off x="0" y="831951"/>
          <a:ext cx="2798064" cy="790612"/>
        </a:xfrm>
        <a:prstGeom prst="roundRect">
          <a:avLst/>
        </a:prstGeom>
        <a:solidFill>
          <a:schemeClr val="accent2">
            <a:hueOff val="-3600000"/>
            <a:satOff val="-15001"/>
            <a:lumOff val="125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CA" sz="2200" kern="1200" dirty="0" smtClean="0">
              <a:latin typeface="Calibri" pitchFamily="34" charset="0"/>
            </a:rPr>
            <a:t>Whole of Government Approach</a:t>
          </a:r>
          <a:endParaRPr lang="en-CA" sz="2200" kern="1200" dirty="0">
            <a:latin typeface="Calibri" pitchFamily="34" charset="0"/>
          </a:endParaRPr>
        </a:p>
      </dsp:txBody>
      <dsp:txXfrm>
        <a:off x="0" y="831951"/>
        <a:ext cx="2798064" cy="790612"/>
      </dsp:txXfrm>
    </dsp:sp>
    <dsp:sp modelId="{291DC748-4939-45B0-A33A-162273AF2F30}">
      <dsp:nvSpPr>
        <dsp:cNvPr id="0" name=""/>
        <dsp:cNvSpPr/>
      </dsp:nvSpPr>
      <dsp:spPr>
        <a:xfrm rot="5400000">
          <a:off x="4968987" y="-429767"/>
          <a:ext cx="632489" cy="4974336"/>
        </a:xfrm>
        <a:prstGeom prst="round2SameRect">
          <a:avLst/>
        </a:prstGeom>
        <a:solidFill>
          <a:schemeClr val="accent2">
            <a:tint val="40000"/>
            <a:alpha val="90000"/>
            <a:hueOff val="-7200000"/>
            <a:satOff val="-22658"/>
            <a:lumOff val="6692"/>
            <a:alphaOff val="0"/>
          </a:schemeClr>
        </a:solidFill>
        <a:ln w="25400" cap="flat" cmpd="sng" algn="ctr">
          <a:solidFill>
            <a:schemeClr val="accent2">
              <a:tint val="40000"/>
              <a:alpha val="90000"/>
              <a:hueOff val="-7200000"/>
              <a:satOff val="-22658"/>
              <a:lumOff val="66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rtl="0">
            <a:lnSpc>
              <a:spcPct val="90000"/>
            </a:lnSpc>
            <a:spcBef>
              <a:spcPct val="0"/>
            </a:spcBef>
            <a:spcAft>
              <a:spcPct val="15000"/>
            </a:spcAft>
            <a:buChar char="••"/>
          </a:pPr>
          <a:r>
            <a:rPr lang="en-CA" sz="1300" kern="1200" dirty="0" smtClean="0">
              <a:latin typeface="Calibri" pitchFamily="34" charset="0"/>
              <a:cs typeface="Arial" pitchFamily="34" charset="0"/>
            </a:rPr>
            <a:t>Improving commodity management and strategic sourcing by maximizing spend visibility and enhancing business intelligence</a:t>
          </a:r>
          <a:endParaRPr lang="en-CA" sz="1300" kern="1200" dirty="0">
            <a:latin typeface="Calibri" pitchFamily="34" charset="0"/>
          </a:endParaRPr>
        </a:p>
      </dsp:txBody>
      <dsp:txXfrm rot="5400000">
        <a:off x="4968987" y="-429767"/>
        <a:ext cx="632489" cy="4974336"/>
      </dsp:txXfrm>
    </dsp:sp>
    <dsp:sp modelId="{0B29A1BA-4D97-4406-A657-0B46BCC91809}">
      <dsp:nvSpPr>
        <dsp:cNvPr id="0" name=""/>
        <dsp:cNvSpPr/>
      </dsp:nvSpPr>
      <dsp:spPr>
        <a:xfrm>
          <a:off x="0" y="1662093"/>
          <a:ext cx="2798064" cy="790612"/>
        </a:xfrm>
        <a:prstGeom prst="roundRect">
          <a:avLst/>
        </a:prstGeom>
        <a:solidFill>
          <a:schemeClr val="accent2">
            <a:hueOff val="-7200000"/>
            <a:satOff val="-30002"/>
            <a:lumOff val="25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CA" sz="2200" kern="1200" dirty="0" smtClean="0">
              <a:latin typeface="Calibri" pitchFamily="34" charset="0"/>
            </a:rPr>
            <a:t>Buying Smart</a:t>
          </a:r>
          <a:endParaRPr lang="en-CA" sz="2200" kern="1200" dirty="0">
            <a:latin typeface="Calibri" pitchFamily="34" charset="0"/>
          </a:endParaRPr>
        </a:p>
      </dsp:txBody>
      <dsp:txXfrm>
        <a:off x="0" y="1662093"/>
        <a:ext cx="2798064" cy="790612"/>
      </dsp:txXfrm>
    </dsp:sp>
    <dsp:sp modelId="{3D234D2B-F985-48DB-88B1-274B897A192A}">
      <dsp:nvSpPr>
        <dsp:cNvPr id="0" name=""/>
        <dsp:cNvSpPr/>
      </dsp:nvSpPr>
      <dsp:spPr>
        <a:xfrm rot="5400000">
          <a:off x="4968987" y="427900"/>
          <a:ext cx="632489" cy="4974336"/>
        </a:xfrm>
        <a:prstGeom prst="round2SameRect">
          <a:avLst/>
        </a:prstGeom>
        <a:solidFill>
          <a:schemeClr val="accent2">
            <a:tint val="40000"/>
            <a:alpha val="90000"/>
            <a:hueOff val="-10800000"/>
            <a:satOff val="-33987"/>
            <a:lumOff val="10037"/>
            <a:alphaOff val="0"/>
          </a:schemeClr>
        </a:solidFill>
        <a:ln w="25400" cap="flat" cmpd="sng" algn="ctr">
          <a:solidFill>
            <a:schemeClr val="accent2">
              <a:tint val="40000"/>
              <a:alpha val="90000"/>
              <a:hueOff val="-10800000"/>
              <a:satOff val="-33987"/>
              <a:lumOff val="100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rtl="0">
            <a:lnSpc>
              <a:spcPct val="90000"/>
            </a:lnSpc>
            <a:spcBef>
              <a:spcPct val="0"/>
            </a:spcBef>
            <a:spcAft>
              <a:spcPct val="15000"/>
            </a:spcAft>
            <a:buChar char="••"/>
          </a:pPr>
          <a:endParaRPr lang="en-CA" sz="1200" kern="1200" dirty="0"/>
        </a:p>
        <a:p>
          <a:pPr marL="114300" lvl="1" indent="-114300" algn="l" defTabSz="533400" rtl="0">
            <a:lnSpc>
              <a:spcPct val="90000"/>
            </a:lnSpc>
            <a:spcBef>
              <a:spcPct val="0"/>
            </a:spcBef>
            <a:spcAft>
              <a:spcPct val="15000"/>
            </a:spcAft>
            <a:buChar char="••"/>
          </a:pPr>
          <a:endParaRPr lang="en-CA" sz="1200" kern="1200" dirty="0"/>
        </a:p>
        <a:p>
          <a:pPr marL="114300" lvl="1" indent="-114300" algn="l" defTabSz="577850" rtl="0">
            <a:lnSpc>
              <a:spcPct val="90000"/>
            </a:lnSpc>
            <a:spcBef>
              <a:spcPct val="0"/>
            </a:spcBef>
            <a:spcAft>
              <a:spcPct val="15000"/>
            </a:spcAft>
            <a:buChar char="••"/>
          </a:pPr>
          <a:r>
            <a:rPr lang="en-CA" sz="1300" kern="1200" dirty="0" smtClean="0">
              <a:latin typeface="Arial" pitchFamily="34" charset="0"/>
              <a:cs typeface="Arial" pitchFamily="34" charset="0"/>
            </a:rPr>
            <a:t>Providing easy access to procurement information and Services</a:t>
          </a:r>
          <a:endParaRPr lang="en-CA" sz="1300" kern="1200" dirty="0"/>
        </a:p>
        <a:p>
          <a:pPr marL="114300" lvl="1" indent="-114300" algn="l" defTabSz="533400" rtl="0">
            <a:lnSpc>
              <a:spcPct val="90000"/>
            </a:lnSpc>
            <a:spcBef>
              <a:spcPct val="0"/>
            </a:spcBef>
            <a:spcAft>
              <a:spcPct val="15000"/>
            </a:spcAft>
            <a:buChar char="••"/>
          </a:pPr>
          <a:endParaRPr lang="en-CA" sz="1200" kern="1200" dirty="0"/>
        </a:p>
        <a:p>
          <a:pPr marL="114300" lvl="1" indent="-114300" algn="l" defTabSz="533400" rtl="0">
            <a:lnSpc>
              <a:spcPct val="90000"/>
            </a:lnSpc>
            <a:spcBef>
              <a:spcPct val="0"/>
            </a:spcBef>
            <a:spcAft>
              <a:spcPct val="15000"/>
            </a:spcAft>
            <a:buChar char="••"/>
          </a:pPr>
          <a:endParaRPr lang="en-CA" sz="1200" kern="1200" dirty="0"/>
        </a:p>
      </dsp:txBody>
      <dsp:txXfrm rot="5400000">
        <a:off x="4968987" y="427900"/>
        <a:ext cx="632489" cy="4974336"/>
      </dsp:txXfrm>
    </dsp:sp>
    <dsp:sp modelId="{AB353D52-1134-44ED-BE5E-3159726A6320}">
      <dsp:nvSpPr>
        <dsp:cNvPr id="0" name=""/>
        <dsp:cNvSpPr/>
      </dsp:nvSpPr>
      <dsp:spPr>
        <a:xfrm>
          <a:off x="0" y="2492236"/>
          <a:ext cx="2798064" cy="790612"/>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CA" sz="2200" kern="1200" dirty="0" smtClean="0">
              <a:latin typeface="Calibri" pitchFamily="34" charset="0"/>
            </a:rPr>
            <a:t>Enhanced Access</a:t>
          </a:r>
          <a:endParaRPr lang="en-CA" sz="2200" kern="1200" dirty="0">
            <a:latin typeface="Calibri" pitchFamily="34" charset="0"/>
          </a:endParaRPr>
        </a:p>
      </dsp:txBody>
      <dsp:txXfrm>
        <a:off x="0" y="2492236"/>
        <a:ext cx="2798064" cy="790612"/>
      </dsp:txXfrm>
    </dsp:sp>
    <dsp:sp modelId="{10BC24EA-C7AE-4C9F-8EF4-1C2484415DEC}">
      <dsp:nvSpPr>
        <dsp:cNvPr id="0" name=""/>
        <dsp:cNvSpPr/>
      </dsp:nvSpPr>
      <dsp:spPr>
        <a:xfrm rot="5400000">
          <a:off x="4968987" y="1230517"/>
          <a:ext cx="632489" cy="4974336"/>
        </a:xfrm>
        <a:prstGeom prst="round2SameRect">
          <a:avLst/>
        </a:prstGeom>
        <a:solidFill>
          <a:schemeClr val="accent2">
            <a:tint val="40000"/>
            <a:alpha val="90000"/>
            <a:hueOff val="-14400000"/>
            <a:satOff val="-45316"/>
            <a:lumOff val="13383"/>
            <a:alphaOff val="0"/>
          </a:schemeClr>
        </a:solidFill>
        <a:ln w="25400" cap="flat" cmpd="sng" algn="ctr">
          <a:solidFill>
            <a:schemeClr val="accent2">
              <a:tint val="40000"/>
              <a:alpha val="90000"/>
              <a:hueOff val="-14400000"/>
              <a:satOff val="-45316"/>
              <a:lumOff val="133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CA" sz="1300" kern="1200" dirty="0" smtClean="0">
              <a:latin typeface="Calibri" pitchFamily="34" charset="0"/>
              <a:cs typeface="Arial" pitchFamily="34" charset="0"/>
            </a:rPr>
            <a:t>Considering solutions that represent the most cost effective total cost  of ownership, while ensuring usability, ease of implementation, and interoperability with GC Financial Systems </a:t>
          </a:r>
          <a:endParaRPr lang="en-CA" sz="1300" kern="1200" dirty="0">
            <a:latin typeface="Calibri" pitchFamily="34" charset="0"/>
            <a:cs typeface="Arial" pitchFamily="34" charset="0"/>
          </a:endParaRPr>
        </a:p>
      </dsp:txBody>
      <dsp:txXfrm rot="5400000">
        <a:off x="4968987" y="1230517"/>
        <a:ext cx="632489" cy="4974336"/>
      </dsp:txXfrm>
    </dsp:sp>
    <dsp:sp modelId="{EEB4D996-3349-4CDD-A7E1-586137344E8B}">
      <dsp:nvSpPr>
        <dsp:cNvPr id="0" name=""/>
        <dsp:cNvSpPr/>
      </dsp:nvSpPr>
      <dsp:spPr>
        <a:xfrm>
          <a:off x="0" y="3312370"/>
          <a:ext cx="2798064" cy="790612"/>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CA" sz="2200" kern="1200" dirty="0" smtClean="0">
              <a:latin typeface="Calibri" pitchFamily="34" charset="0"/>
            </a:rPr>
            <a:t>Cost Effective</a:t>
          </a:r>
          <a:endParaRPr lang="en-CA" sz="2200" kern="1200" dirty="0">
            <a:latin typeface="Calibri" pitchFamily="34" charset="0"/>
          </a:endParaRPr>
        </a:p>
      </dsp:txBody>
      <dsp:txXfrm>
        <a:off x="0" y="3312370"/>
        <a:ext cx="2798064" cy="79061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endParaRPr lang="en-US"/>
          </a:p>
        </p:txBody>
      </p:sp>
      <p:sp>
        <p:nvSpPr>
          <p:cNvPr id="512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endParaRPr lang="en-US"/>
          </a:p>
        </p:txBody>
      </p:sp>
      <p:sp>
        <p:nvSpPr>
          <p:cNvPr id="512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charset="0"/>
              </a:defRPr>
            </a:lvl1pPr>
          </a:lstStyle>
          <a:p>
            <a:pPr>
              <a:defRPr/>
            </a:pPr>
            <a:fld id="{5A1B3A6F-9205-4061-A2FE-EC9C312623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tpsgc-pwgsc.gc.ca/app-acq/sam-mps/ddi-bkgr-8-eng.html"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CA" dirty="0" smtClean="0">
              <a:latin typeface="Times New Roman" pitchFamily="18" charset="0"/>
            </a:endParaRPr>
          </a:p>
          <a:p>
            <a:endParaRPr lang="en-CA" sz="1800" dirty="0" smtClean="0">
              <a:latin typeface="Times New Roman" pitchFamily="18" charset="0"/>
            </a:endParaRPr>
          </a:p>
          <a:p>
            <a:endParaRPr lang="en-CA" sz="1800" dirty="0" smtClean="0">
              <a:latin typeface="Times New Roman" pitchFamily="18" charset="0"/>
            </a:endParaRPr>
          </a:p>
        </p:txBody>
      </p:sp>
      <p:sp>
        <p:nvSpPr>
          <p:cNvPr id="25604" name="Slide Number Placeholder 3"/>
          <p:cNvSpPr>
            <a:spLocks noGrp="1"/>
          </p:cNvSpPr>
          <p:nvPr>
            <p:ph type="sldNum" sz="quarter" idx="5"/>
          </p:nvPr>
        </p:nvSpPr>
        <p:spPr>
          <a:noFill/>
        </p:spPr>
        <p:txBody>
          <a:bodyPr/>
          <a:lstStyle/>
          <a:p>
            <a:fld id="{96E920E2-496C-44A4-A5ED-247A7128C60C}" type="slidenum">
              <a:rPr lang="en-US" smtClean="0">
                <a:latin typeface="Times New Roman" pitchFamily="18" charset="0"/>
              </a:rPr>
              <a:pPr/>
              <a:t>1</a:t>
            </a:fld>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z="9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ea typeface="MS PGothic"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CA" smtClean="0">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CA" smtClean="0">
              <a:ea typeface="MS PGothic"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CA" smtClean="0"/>
          </a:p>
        </p:txBody>
      </p:sp>
      <p:sp>
        <p:nvSpPr>
          <p:cNvPr id="26628" name="Slide Number Placeholder 3"/>
          <p:cNvSpPr>
            <a:spLocks noGrp="1"/>
          </p:cNvSpPr>
          <p:nvPr>
            <p:ph type="sldNum" sz="quarter"/>
          </p:nvPr>
        </p:nvSpPr>
        <p:spPr>
          <a:noFill/>
        </p:spPr>
        <p:txBody>
          <a:bodyPr/>
          <a:lstStyle/>
          <a:p>
            <a:fld id="{540D5941-D9E5-4B09-9208-785F5EE7FB79}" type="slidenum">
              <a:rPr lang="en-US" smtClean="0">
                <a:latin typeface="Times New Roman" pitchFamily="18" charset="0"/>
                <a:cs typeface="Arial" charset="0"/>
              </a:rPr>
              <a:pPr/>
              <a:t>17</a:t>
            </a:fld>
            <a:endParaRPr lang="en-US" smtClean="0">
              <a:latin typeface="Times New Roman" pitchFamily="18"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CA" u="sng" dirty="0" smtClean="0"/>
              <a:t>The Smart Procurement is an approach that guides federal procurement. Informed by lessons learned from past successful procurements, it brings government departmental buyers and suppliers together to find creative solutions. Smart Procurement principles are aligned with our core procurement values: openness, fairness, transparency and stewardship.</a:t>
            </a:r>
          </a:p>
          <a:p>
            <a:r>
              <a:rPr lang="en-CA" sz="1200" u="sng" kern="1200" dirty="0" smtClean="0">
                <a:solidFill>
                  <a:schemeClr val="tx1"/>
                </a:solidFill>
                <a:latin typeface="Times New Roman" charset="0"/>
                <a:ea typeface="+mn-ea"/>
                <a:cs typeface="+mn-cs"/>
              </a:rPr>
              <a:t>Through </a:t>
            </a:r>
            <a:r>
              <a:rPr lang="en-CA" sz="1200" b="1" u="sng" kern="1200" dirty="0" smtClean="0">
                <a:solidFill>
                  <a:schemeClr val="tx1"/>
                </a:solidFill>
                <a:latin typeface="Times New Roman" charset="0"/>
                <a:ea typeface="+mn-ea"/>
                <a:cs typeface="+mn-cs"/>
              </a:rPr>
              <a:t>Early Engagement</a:t>
            </a:r>
            <a:r>
              <a:rPr lang="en-CA" sz="1200" u="sng" kern="1200" dirty="0" smtClean="0">
                <a:solidFill>
                  <a:schemeClr val="tx1"/>
                </a:solidFill>
                <a:latin typeface="Times New Roman" charset="0"/>
                <a:ea typeface="+mn-ea"/>
                <a:cs typeface="+mn-cs"/>
              </a:rPr>
              <a:t> PWGSC establishes a two-way conversation between industry and client departments to better understand both needs and available solutions. Early Engagement mitigates risk, identifies innovative solutions and enhances competition. PWGSC connects buyers and suppliers through industry days, one-on-one supplier consultations and online collaboration tools.</a:t>
            </a:r>
          </a:p>
          <a:p>
            <a:r>
              <a:rPr lang="en-CA" sz="1200" b="1" u="sng" kern="1200" dirty="0" smtClean="0">
                <a:solidFill>
                  <a:schemeClr val="tx1"/>
                </a:solidFill>
                <a:latin typeface="Times New Roman" charset="0"/>
                <a:ea typeface="+mn-ea"/>
                <a:cs typeface="+mn-cs"/>
              </a:rPr>
              <a:t>Effective Governance</a:t>
            </a:r>
            <a:r>
              <a:rPr lang="en-CA" sz="1200" u="sng" kern="1200" dirty="0" smtClean="0">
                <a:solidFill>
                  <a:schemeClr val="tx1"/>
                </a:solidFill>
                <a:latin typeface="Times New Roman" charset="0"/>
                <a:ea typeface="+mn-ea"/>
                <a:cs typeface="+mn-cs"/>
              </a:rPr>
              <a:t> sets the ground rules for these discussions and to properly manage procurement decisions, to mitigate risks and other issues that could arise. It creates an effective framework to govern the dialogue and ensure a common understanding of the engagement process. Governance structure for complex military procurements may include a Deputy Minister Governance Committee as implemented under the </a:t>
            </a:r>
            <a:r>
              <a:rPr lang="en-CA" sz="1200" u="sng" strike="noStrike" kern="1200" dirty="0" smtClean="0">
                <a:solidFill>
                  <a:schemeClr val="tx1"/>
                </a:solidFill>
                <a:latin typeface="Times New Roman" charset="0"/>
                <a:ea typeface="+mn-ea"/>
                <a:cs typeface="+mn-cs"/>
                <a:hlinkClick r:id="rId3"/>
              </a:rPr>
              <a:t>National Shipbuilding Procurement Strategy</a:t>
            </a:r>
            <a:r>
              <a:rPr lang="en-CA" sz="1200" u="sng" kern="1200" dirty="0" smtClean="0">
                <a:solidFill>
                  <a:schemeClr val="tx1"/>
                </a:solidFill>
                <a:latin typeface="Times New Roman" charset="0"/>
                <a:ea typeface="+mn-ea"/>
                <a:cs typeface="+mn-cs"/>
              </a:rPr>
              <a:t>. </a:t>
            </a:r>
          </a:p>
          <a:p>
            <a:r>
              <a:rPr lang="en-CA" sz="1200" u="sng" kern="1200" dirty="0" smtClean="0">
                <a:solidFill>
                  <a:schemeClr val="tx1"/>
                </a:solidFill>
                <a:latin typeface="Times New Roman" charset="0"/>
                <a:ea typeface="+mn-ea"/>
                <a:cs typeface="+mn-cs"/>
              </a:rPr>
              <a:t>By seeking </a:t>
            </a:r>
            <a:r>
              <a:rPr lang="en-CA" sz="1200" b="1" u="sng" kern="1200" dirty="0" smtClean="0">
                <a:solidFill>
                  <a:schemeClr val="tx1"/>
                </a:solidFill>
                <a:latin typeface="Times New Roman" charset="0"/>
                <a:ea typeface="+mn-ea"/>
                <a:cs typeface="+mn-cs"/>
              </a:rPr>
              <a:t>Independent Advice</a:t>
            </a:r>
            <a:r>
              <a:rPr lang="en-CA" sz="1200" u="sng" kern="1200" dirty="0" smtClean="0">
                <a:solidFill>
                  <a:schemeClr val="tx1"/>
                </a:solidFill>
                <a:latin typeface="Times New Roman" charset="0"/>
                <a:ea typeface="+mn-ea"/>
                <a:cs typeface="+mn-cs"/>
              </a:rPr>
              <a:t> during the procurement process, PWGSC is informed by an objective third party, who can provide expertise and advice to inform and/or validates decisions.</a:t>
            </a:r>
          </a:p>
          <a:p>
            <a:r>
              <a:rPr lang="en-CA" sz="1200" u="sng" kern="1200" dirty="0" smtClean="0">
                <a:solidFill>
                  <a:schemeClr val="tx1"/>
                </a:solidFill>
                <a:latin typeface="Times New Roman" charset="0"/>
                <a:ea typeface="+mn-ea"/>
                <a:cs typeface="+mn-cs"/>
              </a:rPr>
              <a:t>Smart Procurement is an engine for economic development. It </a:t>
            </a:r>
            <a:r>
              <a:rPr lang="en-CA" sz="1200" b="1" u="sng" kern="1200" dirty="0" smtClean="0">
                <a:solidFill>
                  <a:schemeClr val="tx1"/>
                </a:solidFill>
                <a:latin typeface="Times New Roman" charset="0"/>
                <a:ea typeface="+mn-ea"/>
                <a:cs typeface="+mn-cs"/>
              </a:rPr>
              <a:t>Benefits all Canadians</a:t>
            </a:r>
            <a:r>
              <a:rPr lang="en-CA" sz="1200" u="sng" kern="1200" dirty="0" smtClean="0">
                <a:solidFill>
                  <a:schemeClr val="tx1"/>
                </a:solidFill>
                <a:latin typeface="Times New Roman" charset="0"/>
                <a:ea typeface="+mn-ea"/>
                <a:cs typeface="+mn-cs"/>
              </a:rPr>
              <a:t> by considering potential socio-economic benefits for both Canada and all Canadians such as supporting job creation, innovation, increasing opportunities and reducing barriers for suppliers including small- and medium-sized businesses.</a:t>
            </a:r>
          </a:p>
          <a:p>
            <a:endParaRPr lang="en-CA" dirty="0"/>
          </a:p>
        </p:txBody>
      </p:sp>
      <p:sp>
        <p:nvSpPr>
          <p:cNvPr id="4" name="Slide Number Placeholder 3"/>
          <p:cNvSpPr>
            <a:spLocks noGrp="1"/>
          </p:cNvSpPr>
          <p:nvPr>
            <p:ph type="sldNum" sz="quarter" idx="10"/>
          </p:nvPr>
        </p:nvSpPr>
        <p:spPr/>
        <p:txBody>
          <a:bodyPr/>
          <a:lstStyle/>
          <a:p>
            <a:pPr>
              <a:defRPr/>
            </a:pPr>
            <a:fld id="{5A1B3A6F-9205-4061-A2FE-EC9C31262300}" type="slidenum">
              <a:rPr lang="en-US" smtClean="0"/>
              <a:pPr>
                <a:defRPr/>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Slide Number Placeholder 3"/>
          <p:cNvSpPr>
            <a:spLocks noGrp="1"/>
          </p:cNvSpPr>
          <p:nvPr>
            <p:ph type="sldNum" sz="quarter" idx="5"/>
          </p:nvPr>
        </p:nvSpPr>
        <p:spPr>
          <a:noFill/>
        </p:spPr>
        <p:txBody>
          <a:bodyPr/>
          <a:lstStyle/>
          <a:p>
            <a:fld id="{C711F121-FCEB-48E2-912D-F8EFB58CB97E}" type="slidenum">
              <a:rPr lang="en-US" smtClean="0">
                <a:latin typeface="Times New Roman" pitchFamily="18" charset="0"/>
              </a:rPr>
              <a:pPr/>
              <a:t>20</a:t>
            </a:fld>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Slide Number Placeholder 3"/>
          <p:cNvSpPr>
            <a:spLocks noGrp="1"/>
          </p:cNvSpPr>
          <p:nvPr>
            <p:ph type="sldNum" sz="quarter" idx="5"/>
          </p:nvPr>
        </p:nvSpPr>
        <p:spPr>
          <a:noFill/>
        </p:spPr>
        <p:txBody>
          <a:bodyPr/>
          <a:lstStyle/>
          <a:p>
            <a:fld id="{C4D797CE-BE81-49AB-BB4E-7DE498D53250}" type="slidenum">
              <a:rPr lang="en-US" smtClean="0">
                <a:latin typeface="Times New Roman" pitchFamily="18" charset="0"/>
              </a:rPr>
              <a:pPr/>
              <a:t>2</a:t>
            </a:fld>
            <a:endParaRPr lang="en-US" dirty="0" smtClean="0">
              <a:latin typeface="Times New Roman" pitchFamily="18" charset="0"/>
            </a:endParaRPr>
          </a:p>
        </p:txBody>
      </p:sp>
      <p:sp>
        <p:nvSpPr>
          <p:cNvPr id="26628"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Slide Number Placeholder 3"/>
          <p:cNvSpPr>
            <a:spLocks noGrp="1"/>
          </p:cNvSpPr>
          <p:nvPr>
            <p:ph type="sldNum" sz="quarter" idx="5"/>
          </p:nvPr>
        </p:nvSpPr>
        <p:spPr>
          <a:noFill/>
        </p:spPr>
        <p:txBody>
          <a:bodyPr/>
          <a:lstStyle/>
          <a:p>
            <a:fld id="{5E34F154-1DC9-4A67-A6EF-0676A875987C}" type="slidenum">
              <a:rPr lang="en-US" smtClean="0">
                <a:latin typeface="Times New Roman" pitchFamily="18" charset="0"/>
              </a:rPr>
              <a:pPr/>
              <a:t>3</a:t>
            </a:fld>
            <a:endParaRPr lang="en-US" dirty="0" smtClean="0">
              <a:latin typeface="Times New Roman" pitchFamily="18" charset="0"/>
            </a:endParaRPr>
          </a:p>
        </p:txBody>
      </p:sp>
      <p:sp>
        <p:nvSpPr>
          <p:cNvPr id="32772"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Slide Number Placeholder 3"/>
          <p:cNvSpPr>
            <a:spLocks noGrp="1"/>
          </p:cNvSpPr>
          <p:nvPr>
            <p:ph type="sldNum" sz="quarter" idx="5"/>
          </p:nvPr>
        </p:nvSpPr>
        <p:spPr>
          <a:noFill/>
        </p:spPr>
        <p:txBody>
          <a:bodyPr/>
          <a:lstStyle/>
          <a:p>
            <a:fld id="{C173FE2B-354C-4321-B2BF-80FEF2B63FFF}" type="slidenum">
              <a:rPr lang="en-US" smtClean="0">
                <a:latin typeface="Times New Roman" pitchFamily="18" charset="0"/>
              </a:rPr>
              <a:pPr/>
              <a:t>4</a:t>
            </a:fld>
            <a:endParaRPr lang="en-US" dirty="0" smtClean="0">
              <a:latin typeface="Times New Roman" pitchFamily="18" charset="0"/>
            </a:endParaRPr>
          </a:p>
        </p:txBody>
      </p:sp>
      <p:sp>
        <p:nvSpPr>
          <p:cNvPr id="30724"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Slide Number Placeholder 3"/>
          <p:cNvSpPr>
            <a:spLocks noGrp="1"/>
          </p:cNvSpPr>
          <p:nvPr>
            <p:ph type="sldNum" sz="quarter" idx="5"/>
          </p:nvPr>
        </p:nvSpPr>
        <p:spPr>
          <a:noFill/>
        </p:spPr>
        <p:txBody>
          <a:bodyPr/>
          <a:lstStyle/>
          <a:p>
            <a:fld id="{601F7BD9-24DA-4544-A737-3C9388C921FC}" type="slidenum">
              <a:rPr lang="en-US" smtClean="0">
                <a:latin typeface="Times New Roman" pitchFamily="18" charset="0"/>
              </a:rPr>
              <a:pPr/>
              <a:t>5</a:t>
            </a:fld>
            <a:endParaRPr lang="en-US" dirty="0" smtClean="0">
              <a:latin typeface="Times New Roman" pitchFamily="18" charset="0"/>
            </a:endParaRPr>
          </a:p>
        </p:txBody>
      </p:sp>
      <p:sp>
        <p:nvSpPr>
          <p:cNvPr id="31748"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
        <p:nvSpPr>
          <p:cNvPr id="5" name="Notes Placeholder 4"/>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8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CA" sz="1800" dirty="0" smtClean="0">
                <a:latin typeface="Arial" pitchFamily="34" charset="0"/>
                <a:cs typeface="Arial" pitchFamily="34" charset="0"/>
              </a:rPr>
              <a:t>Services limits</a:t>
            </a:r>
            <a:r>
              <a:rPr lang="en-CA" sz="1800" baseline="0" dirty="0" smtClean="0">
                <a:latin typeface="Arial" pitchFamily="34" charset="0"/>
                <a:cs typeface="Arial" pitchFamily="34" charset="0"/>
              </a:rPr>
              <a:t> are usually up to $2M when requirement is posted on Government Electronic Tendering System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800" baseline="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CA" sz="1800" baseline="0" dirty="0" smtClean="0">
                <a:latin typeface="Arial" pitchFamily="34" charset="0"/>
                <a:cs typeface="Arial" pitchFamily="34" charset="0"/>
              </a:rPr>
              <a:t>Goods authorities – PWGSC has exclusive goods authority up to $25K, except as delegated through PWGSC established contracting tools.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800" baseline="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8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CA" sz="1800" dirty="0" smtClean="0">
                <a:latin typeface="Arial" pitchFamily="34" charset="0"/>
                <a:cs typeface="Arial" pitchFamily="34" charset="0"/>
              </a:rPr>
              <a:t>*</a:t>
            </a:r>
            <a:r>
              <a:rPr lang="en-CA" sz="1200" b="1" dirty="0" smtClean="0">
                <a:latin typeface="Arial" pitchFamily="34" charset="0"/>
                <a:cs typeface="Arial" pitchFamily="34" charset="0"/>
              </a:rPr>
              <a:t>Note that these are shared responsibilities where accountabilities vary throughout the contracting process</a:t>
            </a:r>
            <a:endParaRPr lang="en-US" sz="1200" b="1" dirty="0" smtClean="0">
              <a:latin typeface="Arial" pitchFamily="34" charset="0"/>
              <a:cs typeface="Arial" pitchFamily="34" charset="0"/>
            </a:endParaRPr>
          </a:p>
          <a:p>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Slide Number Placeholder 3"/>
          <p:cNvSpPr>
            <a:spLocks noGrp="1"/>
          </p:cNvSpPr>
          <p:nvPr>
            <p:ph type="sldNum" sz="quarter" idx="5"/>
          </p:nvPr>
        </p:nvSpPr>
        <p:spPr>
          <a:noFill/>
        </p:spPr>
        <p:txBody>
          <a:bodyPr/>
          <a:lstStyle/>
          <a:p>
            <a:fld id="{BC6B9937-ED6B-4724-9C7F-DE4ED517BB60}" type="slidenum">
              <a:rPr lang="en-US" smtClean="0">
                <a:latin typeface="Times New Roman" pitchFamily="18" charset="0"/>
              </a:rPr>
              <a:pPr/>
              <a:t>6</a:t>
            </a:fld>
            <a:endParaRPr lang="en-US" dirty="0" smtClean="0">
              <a:latin typeface="Times New Roman" pitchFamily="18" charset="0"/>
            </a:endParaRPr>
          </a:p>
        </p:txBody>
      </p:sp>
      <p:sp>
        <p:nvSpPr>
          <p:cNvPr id="33796"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Slide Number Placeholder 3"/>
          <p:cNvSpPr>
            <a:spLocks noGrp="1"/>
          </p:cNvSpPr>
          <p:nvPr>
            <p:ph type="sldNum" sz="quarter" idx="5"/>
          </p:nvPr>
        </p:nvSpPr>
        <p:spPr>
          <a:noFill/>
        </p:spPr>
        <p:txBody>
          <a:bodyPr/>
          <a:lstStyle/>
          <a:p>
            <a:fld id="{B20B5798-F96B-4721-8AD4-82D55C75D184}" type="slidenum">
              <a:rPr lang="en-US" smtClean="0">
                <a:latin typeface="Times New Roman" pitchFamily="18" charset="0"/>
              </a:rPr>
              <a:pPr/>
              <a:t>7</a:t>
            </a:fld>
            <a:endParaRPr lang="en-US" dirty="0" smtClean="0">
              <a:latin typeface="Times New Roman" pitchFamily="18" charset="0"/>
            </a:endParaRPr>
          </a:p>
        </p:txBody>
      </p:sp>
      <p:sp>
        <p:nvSpPr>
          <p:cNvPr id="34820"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Slide Number Placeholder 3"/>
          <p:cNvSpPr>
            <a:spLocks noGrp="1"/>
          </p:cNvSpPr>
          <p:nvPr>
            <p:ph type="sldNum" sz="quarter" idx="5"/>
          </p:nvPr>
        </p:nvSpPr>
        <p:spPr>
          <a:noFill/>
        </p:spPr>
        <p:txBody>
          <a:bodyPr/>
          <a:lstStyle/>
          <a:p>
            <a:fld id="{E94F68CB-F6A9-4D39-93EF-A73CDE313235}" type="slidenum">
              <a:rPr lang="en-US" smtClean="0">
                <a:latin typeface="Times New Roman" pitchFamily="18" charset="0"/>
              </a:rPr>
              <a:pPr/>
              <a:t>8</a:t>
            </a:fld>
            <a:endParaRPr lang="en-US" dirty="0" smtClean="0">
              <a:latin typeface="Times New Roman" pitchFamily="18" charset="0"/>
            </a:endParaRPr>
          </a:p>
        </p:txBody>
      </p:sp>
      <p:sp>
        <p:nvSpPr>
          <p:cNvPr id="29700"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Slide Number Placeholder 3"/>
          <p:cNvSpPr>
            <a:spLocks noGrp="1"/>
          </p:cNvSpPr>
          <p:nvPr>
            <p:ph type="sldNum" sz="quarter" idx="5"/>
          </p:nvPr>
        </p:nvSpPr>
        <p:spPr>
          <a:noFill/>
        </p:spPr>
        <p:txBody>
          <a:bodyPr/>
          <a:lstStyle/>
          <a:p>
            <a:fld id="{535E3755-7D54-45A8-A08D-BA54F4E24423}" type="slidenum">
              <a:rPr lang="en-US" smtClean="0">
                <a:latin typeface="Times New Roman" pitchFamily="18" charset="0"/>
              </a:rPr>
              <a:pPr/>
              <a:t>10</a:t>
            </a:fld>
            <a:endParaRPr lang="en-US" dirty="0" smtClean="0">
              <a:latin typeface="Times New Roman" pitchFamily="18" charset="0"/>
            </a:endParaRPr>
          </a:p>
        </p:txBody>
      </p:sp>
      <p:sp>
        <p:nvSpPr>
          <p:cNvPr id="28676" name="Notes Placeholder 4"/>
          <p:cNvSpPr>
            <a:spLocks noGrp="1"/>
          </p:cNvSpPr>
          <p:nvPr/>
        </p:nvSpPr>
        <p:spPr bwMode="auto">
          <a:xfrm>
            <a:off x="935038" y="4416425"/>
            <a:ext cx="5140325" cy="4183063"/>
          </a:xfrm>
          <a:prstGeom prst="rect">
            <a:avLst/>
          </a:prstGeom>
          <a:noFill/>
          <a:ln w="9525">
            <a:noFill/>
            <a:miter lim="800000"/>
            <a:headEnd/>
            <a:tailEnd/>
          </a:ln>
        </p:spPr>
        <p:txBody>
          <a:bodyPr lIns="93177" tIns="46589" rIns="93177" bIns="46589"/>
          <a:lstStyle/>
          <a:p>
            <a:pPr eaLnBrk="0" hangingPunct="0">
              <a:spcBef>
                <a:spcPct val="30000"/>
              </a:spcBef>
            </a:pPr>
            <a:endParaRPr lang="en-CA" sz="12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40" descr="S:\rps\stratman\MM_Working_Files\rebranding\powerpoint\english\png\eng_powerpoint_top.png"/>
          <p:cNvPicPr>
            <a:picLocks noChangeAspect="1" noChangeArrowheads="1"/>
          </p:cNvPicPr>
          <p:nvPr userDrawn="1"/>
        </p:nvPicPr>
        <p:blipFill>
          <a:blip r:embed="rId2" cstate="print"/>
          <a:srcRect/>
          <a:stretch>
            <a:fillRect/>
          </a:stretch>
        </p:blipFill>
        <p:spPr bwMode="auto">
          <a:xfrm>
            <a:off x="0" y="136525"/>
            <a:ext cx="9144000" cy="1773238"/>
          </a:xfrm>
          <a:prstGeom prst="rect">
            <a:avLst/>
          </a:prstGeom>
          <a:noFill/>
          <a:ln w="9525">
            <a:noFill/>
            <a:miter lim="800000"/>
            <a:headEnd/>
            <a:tailEnd/>
          </a:ln>
        </p:spPr>
      </p:pic>
      <p:pic>
        <p:nvPicPr>
          <p:cNvPr id="5" name="Picture 7" descr="PWGSC_PPT_footer_E.png"/>
          <p:cNvPicPr>
            <a:picLocks noChangeAspect="1"/>
          </p:cNvPicPr>
          <p:nvPr userDrawn="1"/>
        </p:nvPicPr>
        <p:blipFill>
          <a:blip r:embed="rId3" cstate="print"/>
          <a:srcRect/>
          <a:stretch>
            <a:fillRect/>
          </a:stretch>
        </p:blipFill>
        <p:spPr bwMode="auto">
          <a:xfrm>
            <a:off x="0" y="6021388"/>
            <a:ext cx="9144000" cy="871537"/>
          </a:xfrm>
          <a:prstGeom prst="rect">
            <a:avLst/>
          </a:prstGeom>
          <a:noFill/>
          <a:ln w="9525">
            <a:noFill/>
            <a:miter lim="800000"/>
            <a:headEnd/>
            <a:tailEnd/>
          </a:ln>
        </p:spPr>
      </p:pic>
      <p:sp>
        <p:nvSpPr>
          <p:cNvPr id="3074" name="Rectangle 1026"/>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1027"/>
          <p:cNvSpPr>
            <a:spLocks noGrp="1" noChangeArrowheads="1"/>
          </p:cNvSpPr>
          <p:nvPr>
            <p:ph type="subTitle" idx="1"/>
          </p:nvPr>
        </p:nvSpPr>
        <p:spPr>
          <a:xfrm>
            <a:off x="1371600" y="3886200"/>
            <a:ext cx="6400800" cy="1752600"/>
          </a:xfrm>
        </p:spPr>
        <p:txBody>
          <a:bodyPr/>
          <a:lstStyle>
            <a:lvl1pPr marL="0" indent="0" algn="ctr">
              <a:buFontTx/>
              <a:buNone/>
              <a:defRPr sz="3000"/>
            </a:lvl1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7259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998984"/>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998984"/>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998984"/>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2008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70911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62907"/>
            <a:ext cx="4040188"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70911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62907"/>
            <a:ext cx="4041775"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908720"/>
            <a:ext cx="7772400" cy="843880"/>
          </a:xfrm>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3008313" cy="9361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36713"/>
            <a:ext cx="5111750" cy="52565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83965"/>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1" descr="S:\rps\stratman\MM_Working_Files\rebranding\powerpoint\english\png\powerpoint_top_2ndpage.png"/>
          <p:cNvPicPr>
            <a:picLocks noChangeAspect="1" noChangeArrowheads="1"/>
          </p:cNvPicPr>
          <p:nvPr userDrawn="1"/>
        </p:nvPicPr>
        <p:blipFill>
          <a:blip r:embed="rId12" cstate="print"/>
          <a:srcRect/>
          <a:stretch>
            <a:fillRect/>
          </a:stretch>
        </p:blipFill>
        <p:spPr bwMode="auto">
          <a:xfrm>
            <a:off x="0" y="136525"/>
            <a:ext cx="9144000" cy="652463"/>
          </a:xfrm>
          <a:prstGeom prst="rect">
            <a:avLst/>
          </a:prstGeom>
          <a:noFill/>
          <a:ln w="9525">
            <a:noFill/>
            <a:miter lim="800000"/>
            <a:headEnd/>
            <a:tailEnd/>
          </a:ln>
        </p:spPr>
      </p:pic>
      <p:pic>
        <p:nvPicPr>
          <p:cNvPr id="1029" name="Picture 6" descr="PWGSC_PPT_footer_E.png"/>
          <p:cNvPicPr>
            <a:picLocks noChangeAspect="1"/>
          </p:cNvPicPr>
          <p:nvPr userDrawn="1"/>
        </p:nvPicPr>
        <p:blipFill>
          <a:blip r:embed="rId13" cstate="print"/>
          <a:srcRect/>
          <a:stretch>
            <a:fillRect/>
          </a:stretch>
        </p:blipFill>
        <p:spPr bwMode="auto">
          <a:xfrm>
            <a:off x="0" y="5986463"/>
            <a:ext cx="9144000" cy="871537"/>
          </a:xfrm>
          <a:prstGeom prst="rect">
            <a:avLst/>
          </a:prstGeom>
          <a:noFill/>
          <a:ln w="9525">
            <a:noFill/>
            <a:miter lim="800000"/>
            <a:headEnd/>
            <a:tailEnd/>
          </a:ln>
        </p:spPr>
      </p:pic>
      <p:sp>
        <p:nvSpPr>
          <p:cNvPr id="8" name="Rectangle 7"/>
          <p:cNvSpPr/>
          <p:nvPr userDrawn="1"/>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AC61FA4A-6C56-489F-8774-A26A4BFBE2B0}" type="slidenum">
              <a:rPr lang="en-CA" sz="1000" b="1">
                <a:solidFill>
                  <a:srgbClr val="5B1A51"/>
                </a:solidFill>
                <a:latin typeface="Arial" pitchFamily="34" charset="0"/>
                <a:cs typeface="Arial" pitchFamily="34" charset="0"/>
              </a:rPr>
              <a:pPr algn="ctr">
                <a:defRPr/>
              </a:pPr>
              <a:t>‹#›</a:t>
            </a:fld>
            <a:endParaRPr lang="en-US" sz="1000" b="1" dirty="0">
              <a:solidFill>
                <a:srgbClr val="5B1A51"/>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85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Lst>
  <p:hf hdr="0" ftr="0" dt="0"/>
  <p:txStyles>
    <p:titleStyle>
      <a:lvl1pPr algn="ctr" rtl="0" eaLnBrk="0" fontAlgn="base" hangingPunct="0">
        <a:spcBef>
          <a:spcPct val="0"/>
        </a:spcBef>
        <a:spcAft>
          <a:spcPct val="0"/>
        </a:spcAft>
        <a:defRPr sz="4000">
          <a:solidFill>
            <a:schemeClr val="tx2"/>
          </a:solidFill>
          <a:latin typeface="Arial" pitchFamily="34" charset="0"/>
          <a:ea typeface="+mj-ea"/>
          <a:cs typeface="Arial" pitchFamily="34" charset="0"/>
        </a:defRPr>
      </a:lvl1pPr>
      <a:lvl2pPr algn="ctr" rtl="0" eaLnBrk="0" fontAlgn="base" hangingPunct="0">
        <a:spcBef>
          <a:spcPct val="0"/>
        </a:spcBef>
        <a:spcAft>
          <a:spcPct val="0"/>
        </a:spcAft>
        <a:defRPr sz="4000">
          <a:solidFill>
            <a:schemeClr val="tx2"/>
          </a:solidFill>
          <a:latin typeface="Arial" charset="0"/>
          <a:cs typeface="Arial" charset="0"/>
        </a:defRPr>
      </a:lvl2pPr>
      <a:lvl3pPr algn="ctr" rtl="0" eaLnBrk="0" fontAlgn="base" hangingPunct="0">
        <a:spcBef>
          <a:spcPct val="0"/>
        </a:spcBef>
        <a:spcAft>
          <a:spcPct val="0"/>
        </a:spcAft>
        <a:defRPr sz="4000">
          <a:solidFill>
            <a:schemeClr val="tx2"/>
          </a:solidFill>
          <a:latin typeface="Arial" charset="0"/>
          <a:cs typeface="Arial" charset="0"/>
        </a:defRPr>
      </a:lvl3pPr>
      <a:lvl4pPr algn="ctr" rtl="0" eaLnBrk="0" fontAlgn="base" hangingPunct="0">
        <a:spcBef>
          <a:spcPct val="0"/>
        </a:spcBef>
        <a:spcAft>
          <a:spcPct val="0"/>
        </a:spcAft>
        <a:defRPr sz="4000">
          <a:solidFill>
            <a:schemeClr val="tx2"/>
          </a:solidFill>
          <a:latin typeface="Arial" charset="0"/>
          <a:cs typeface="Arial" charset="0"/>
        </a:defRPr>
      </a:lvl4pPr>
      <a:lvl5pPr algn="ctr" rtl="0" eaLnBrk="0" fontAlgn="base" hangingPunct="0">
        <a:spcBef>
          <a:spcPct val="0"/>
        </a:spcBef>
        <a:spcAft>
          <a:spcPct val="0"/>
        </a:spcAft>
        <a:defRPr sz="40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hyperlink" Target="http://www.tpsgc-pwgsc.gc.ca/app-acq/stamgp-lamsmp/sskt-eng.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aerospacereview.ca/eic/site/060.nsf/eng/h_00003.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2"/>
          <p:cNvSpPr>
            <a:spLocks noGrp="1"/>
          </p:cNvSpPr>
          <p:nvPr>
            <p:ph type="ctrTitle"/>
          </p:nvPr>
        </p:nvSpPr>
        <p:spPr>
          <a:xfrm>
            <a:off x="395536" y="2276872"/>
            <a:ext cx="5940152" cy="1575048"/>
          </a:xfrm>
        </p:spPr>
        <p:txBody>
          <a:bodyPr/>
          <a:lstStyle/>
          <a:p>
            <a:pPr algn="l">
              <a:defRPr/>
            </a:pPr>
            <a:r>
              <a:rPr lang="en-US" sz="3600" dirty="0" smtClean="0"/>
              <a:t>The Government of </a:t>
            </a:r>
            <a:r>
              <a:rPr lang="en-US" sz="3600" dirty="0" smtClean="0"/>
              <a:t>Canada</a:t>
            </a:r>
            <a:br>
              <a:rPr lang="en-US" sz="3600" dirty="0" smtClean="0"/>
            </a:br>
            <a:r>
              <a:rPr lang="en-US" sz="3600" dirty="0" smtClean="0"/>
              <a:t> Acquisitions </a:t>
            </a:r>
            <a:r>
              <a:rPr lang="en-US" sz="3600" dirty="0" smtClean="0"/>
              <a:t>System </a:t>
            </a:r>
          </a:p>
        </p:txBody>
      </p:sp>
      <p:sp>
        <p:nvSpPr>
          <p:cNvPr id="3075" name="Subtitle 13"/>
          <p:cNvSpPr>
            <a:spLocks noGrp="1"/>
          </p:cNvSpPr>
          <p:nvPr>
            <p:ph type="subTitle" idx="1"/>
          </p:nvPr>
        </p:nvSpPr>
        <p:spPr>
          <a:xfrm>
            <a:off x="611560" y="4365104"/>
            <a:ext cx="3056384" cy="1703040"/>
          </a:xfrm>
        </p:spPr>
        <p:txBody>
          <a:bodyPr/>
          <a:lstStyle/>
          <a:p>
            <a:pPr algn="l"/>
            <a:r>
              <a:rPr lang="en-CA" sz="1600" dirty="0" smtClean="0"/>
              <a:t>Presentation to:</a:t>
            </a:r>
          </a:p>
          <a:p>
            <a:pPr algn="l"/>
            <a:r>
              <a:rPr lang="en-CA" sz="1600" dirty="0" smtClean="0"/>
              <a:t>Sub-Regional Caribbean Public Procurement Conference II</a:t>
            </a:r>
          </a:p>
          <a:p>
            <a:pPr algn="l"/>
            <a:r>
              <a:rPr lang="en-CA" sz="1600" dirty="0" smtClean="0"/>
              <a:t>Port of </a:t>
            </a:r>
            <a:r>
              <a:rPr lang="en-CA" sz="1600" dirty="0" smtClean="0"/>
              <a:t>Spain </a:t>
            </a:r>
          </a:p>
          <a:p>
            <a:pPr algn="l"/>
            <a:r>
              <a:rPr lang="en-CA" sz="1600" dirty="0" smtClean="0"/>
              <a:t>June </a:t>
            </a:r>
            <a:r>
              <a:rPr lang="en-CA" sz="1600" dirty="0" smtClean="0"/>
              <a:t>23, 2014</a:t>
            </a:r>
          </a:p>
          <a:p>
            <a:endParaRPr lang="en-US" sz="1600" b="1" i="1" dirty="0" smtClean="0">
              <a:latin typeface="Calibri" pitchFamily="34" charset="0"/>
              <a:cs typeface="Arial" charset="0"/>
            </a:endParaRPr>
          </a:p>
        </p:txBody>
      </p:sp>
      <p:pic>
        <p:nvPicPr>
          <p:cNvPr id="1026" name="Picture 2" descr="C:\Users\nadeaum\AppData\Local\Microsoft\Windows\Temporary Internet Files\Content.Outlook\0KMYISK4\VG Headshot.jpg"/>
          <p:cNvPicPr>
            <a:picLocks noChangeAspect="1" noChangeArrowheads="1"/>
          </p:cNvPicPr>
          <p:nvPr/>
        </p:nvPicPr>
        <p:blipFill>
          <a:blip r:embed="rId3" cstate="print"/>
          <a:srcRect/>
          <a:stretch>
            <a:fillRect/>
          </a:stretch>
        </p:blipFill>
        <p:spPr bwMode="auto">
          <a:xfrm>
            <a:off x="6444208" y="2132856"/>
            <a:ext cx="2192312" cy="2016223"/>
          </a:xfrm>
          <a:prstGeom prst="rect">
            <a:avLst/>
          </a:prstGeom>
          <a:noFill/>
        </p:spPr>
      </p:pic>
      <p:sp>
        <p:nvSpPr>
          <p:cNvPr id="5" name="Subtitle 13"/>
          <p:cNvSpPr txBox="1">
            <a:spLocks/>
          </p:cNvSpPr>
          <p:nvPr/>
        </p:nvSpPr>
        <p:spPr bwMode="auto">
          <a:xfrm>
            <a:off x="4067944" y="4365104"/>
            <a:ext cx="4752528" cy="1440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CA" sz="1600" b="0" i="0" u="none" strike="noStrike" kern="0" cap="none" spc="0" normalizeH="0" baseline="0" noProof="0" dirty="0" smtClean="0">
                <a:ln>
                  <a:noFill/>
                </a:ln>
                <a:solidFill>
                  <a:schemeClr val="tx1"/>
                </a:solidFill>
                <a:effectLst/>
                <a:uLnTx/>
                <a:uFillTx/>
                <a:latin typeface="Arial" pitchFamily="34" charset="0"/>
                <a:cs typeface="Arial" pitchFamily="34" charset="0"/>
              </a:rPr>
              <a:t>Vicki Ghadban</a:t>
            </a:r>
          </a:p>
          <a:p>
            <a:pPr marL="0" marR="0" lvl="0" indent="0" algn="l" defTabSz="914400" rtl="0" eaLnBrk="0" fontAlgn="base" latinLnBrk="0" hangingPunct="0">
              <a:lnSpc>
                <a:spcPct val="100000"/>
              </a:lnSpc>
              <a:spcBef>
                <a:spcPct val="20000"/>
              </a:spcBef>
              <a:spcAft>
                <a:spcPct val="0"/>
              </a:spcAft>
              <a:buClrTx/>
              <a:buSzTx/>
              <a:buFontTx/>
              <a:buNone/>
              <a:tabLst/>
              <a:defRPr/>
            </a:pPr>
            <a:r>
              <a:rPr lang="en-CA" sz="1600" kern="0" dirty="0" smtClean="0">
                <a:latin typeface="Arial" pitchFamily="34" charset="0"/>
                <a:cs typeface="Arial" pitchFamily="34" charset="0"/>
              </a:rPr>
              <a:t>Director General, Business Management Sector and Acquisitions Program Transformation</a:t>
            </a:r>
          </a:p>
          <a:p>
            <a:pPr marL="0" marR="0" lvl="0" indent="0" algn="l" defTabSz="914400" rtl="0" eaLnBrk="0" fontAlgn="base" latinLnBrk="0" hangingPunct="0">
              <a:lnSpc>
                <a:spcPct val="100000"/>
              </a:lnSpc>
              <a:spcBef>
                <a:spcPct val="20000"/>
              </a:spcBef>
              <a:spcAft>
                <a:spcPct val="0"/>
              </a:spcAft>
              <a:buClrTx/>
              <a:buSzTx/>
              <a:buFontTx/>
              <a:buNone/>
              <a:tabLst/>
              <a:defRPr/>
            </a:pPr>
            <a:r>
              <a:rPr lang="en-CA" sz="1600" kern="0" dirty="0" smtClean="0">
                <a:latin typeface="Arial" pitchFamily="34" charset="0"/>
                <a:cs typeface="Arial" pitchFamily="34" charset="0"/>
              </a:rPr>
              <a:t>Acquisitions Branch</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CA" sz="1600" b="0" i="0" u="none" strike="noStrike" kern="0" cap="none" spc="0" normalizeH="0" baseline="0" noProof="0" dirty="0" smtClean="0">
                <a:ln>
                  <a:noFill/>
                </a:ln>
                <a:solidFill>
                  <a:schemeClr val="tx1"/>
                </a:solidFill>
                <a:effectLst/>
                <a:uLnTx/>
                <a:uFillTx/>
                <a:latin typeface="Arial" pitchFamily="34" charset="0"/>
                <a:cs typeface="Arial" pitchFamily="34" charset="0"/>
              </a:rPr>
              <a:t>Public</a:t>
            </a:r>
            <a:r>
              <a:rPr kumimoji="0" lang="en-CA" sz="1600" b="0" i="0" u="none" strike="noStrike" kern="0" cap="none" spc="0" normalizeH="0" noProof="0" dirty="0" smtClean="0">
                <a:ln>
                  <a:noFill/>
                </a:ln>
                <a:solidFill>
                  <a:schemeClr val="tx1"/>
                </a:solidFill>
                <a:effectLst/>
                <a:uLnTx/>
                <a:uFillTx/>
                <a:latin typeface="Arial" pitchFamily="34" charset="0"/>
                <a:cs typeface="Arial" pitchFamily="34" charset="0"/>
              </a:rPr>
              <a:t> Works and Government Services Canada</a:t>
            </a:r>
            <a:endParaRPr kumimoji="0" lang="en-CA" sz="16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1" u="none" strike="noStrike" kern="0" cap="none" spc="0" normalizeH="0" baseline="0" noProof="0" dirty="0" smtClean="0">
              <a:ln>
                <a:noFill/>
              </a:ln>
              <a:solidFill>
                <a:schemeClr val="tx1"/>
              </a:solidFill>
              <a:effectLst/>
              <a:uLnTx/>
              <a:uFillTx/>
              <a:latin typeface="Calibri" pitchFamily="34" charset="0"/>
              <a:ea typeface="+mn-ea"/>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3568" y="692696"/>
            <a:ext cx="7772400" cy="998537"/>
          </a:xfrm>
        </p:spPr>
        <p:txBody>
          <a:bodyPr/>
          <a:lstStyle/>
          <a:p>
            <a:pPr eaLnBrk="1" hangingPunct="1"/>
            <a:r>
              <a:rPr lang="en-CA" sz="1600" dirty="0" smtClean="0">
                <a:latin typeface="Calibri" pitchFamily="34" charset="0"/>
                <a:cs typeface="Arial" charset="0"/>
              </a:rPr>
              <a:t>Procurement in the Government of Canada </a:t>
            </a:r>
            <a:br>
              <a:rPr lang="en-CA" sz="1600" dirty="0" smtClean="0">
                <a:latin typeface="Calibri" pitchFamily="34" charset="0"/>
                <a:cs typeface="Arial" charset="0"/>
              </a:rPr>
            </a:br>
            <a:r>
              <a:rPr lang="en-CA" sz="3600" dirty="0" smtClean="0"/>
              <a:t>PWGSC </a:t>
            </a:r>
            <a:r>
              <a:rPr lang="en-US" sz="3600" dirty="0" smtClean="0"/>
              <a:t>Acquisitions Program</a:t>
            </a:r>
          </a:p>
        </p:txBody>
      </p:sp>
      <p:sp>
        <p:nvSpPr>
          <p:cNvPr id="6147" name="Rectangle 3"/>
          <p:cNvSpPr>
            <a:spLocks noGrp="1" noChangeArrowheads="1"/>
          </p:cNvSpPr>
          <p:nvPr>
            <p:ph type="body" idx="4294967295"/>
          </p:nvPr>
        </p:nvSpPr>
        <p:spPr>
          <a:xfrm>
            <a:off x="395288" y="1989138"/>
            <a:ext cx="7772400" cy="3824287"/>
          </a:xfrm>
        </p:spPr>
        <p:txBody>
          <a:bodyPr/>
          <a:lstStyle/>
          <a:p>
            <a:pPr>
              <a:lnSpc>
                <a:spcPct val="90000"/>
              </a:lnSpc>
              <a:buFontTx/>
              <a:buNone/>
            </a:pPr>
            <a:r>
              <a:rPr lang="fr-CA" sz="2000" b="1" dirty="0" smtClean="0"/>
              <a:t>Acquisitions Program Services</a:t>
            </a:r>
          </a:p>
          <a:p>
            <a:pPr>
              <a:lnSpc>
                <a:spcPct val="90000"/>
              </a:lnSpc>
              <a:buFontTx/>
              <a:buNone/>
            </a:pPr>
            <a:endParaRPr lang="en-US" sz="2000" b="1" dirty="0" smtClean="0"/>
          </a:p>
          <a:p>
            <a:pPr>
              <a:lnSpc>
                <a:spcPct val="90000"/>
              </a:lnSpc>
            </a:pPr>
            <a:r>
              <a:rPr lang="en-US" sz="2000" dirty="0" smtClean="0"/>
              <a:t>Provide acquisition services to departments and agencies: in accordance with legislation and policy, including treaties (Canada Land Claims Act  and aboriginal set-asides) and trade agreements  e.g. NAFTA, World Trade Organization agreements,  Agreement on Internal Trade </a:t>
            </a:r>
            <a:endParaRPr lang="en-US" sz="2000" dirty="0" smtClean="0"/>
          </a:p>
          <a:p>
            <a:pPr>
              <a:lnSpc>
                <a:spcPct val="90000"/>
              </a:lnSpc>
            </a:pPr>
            <a:endParaRPr lang="en-US" sz="2000" dirty="0" smtClean="0"/>
          </a:p>
          <a:p>
            <a:pPr>
              <a:lnSpc>
                <a:spcPct val="90000"/>
              </a:lnSpc>
            </a:pPr>
            <a:r>
              <a:rPr lang="en-CA" sz="2000" dirty="0" smtClean="0"/>
              <a:t>Provide specialized services: such as surplus asset disposal and management of seized property; travel management; establish standards for &amp; certification of goods &amp; services; and procure vaccines &amp; drugs on behalf of provinces &amp; territories</a:t>
            </a:r>
          </a:p>
          <a:p>
            <a:pPr eaLnBrk="1" hangingPunct="1">
              <a:lnSpc>
                <a:spcPct val="80000"/>
              </a:lnSpc>
            </a:pPr>
            <a:endParaRPr lang="en-US" sz="1800" dirty="0" smtClean="0">
              <a:latin typeface="Cambria" pitchFamily="18" charset="0"/>
              <a:cs typeface="Arial" charset="0"/>
            </a:endParaRPr>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30052199-9E74-44AE-8D7D-AD5C7EF3E3C7}" type="slidenum">
              <a:rPr lang="en-CA" sz="1000" b="1">
                <a:solidFill>
                  <a:srgbClr val="5B1A51"/>
                </a:solidFill>
                <a:latin typeface="Arial" pitchFamily="34" charset="0"/>
                <a:cs typeface="Arial" pitchFamily="34" charset="0"/>
              </a:rPr>
              <a:pPr algn="ctr">
                <a:defRPr/>
              </a:pPr>
              <a:t>10</a:t>
            </a:fld>
            <a:endParaRPr lang="en-US" sz="1000" b="1" dirty="0">
              <a:solidFill>
                <a:srgbClr val="5B1A51"/>
              </a:solidFill>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980728"/>
            <a:ext cx="8064896" cy="4031873"/>
          </a:xfrm>
          <a:prstGeom prst="rect">
            <a:avLst/>
          </a:prstGeom>
        </p:spPr>
        <p:txBody>
          <a:bodyPr wrap="square">
            <a:spAutoFit/>
          </a:bodyPr>
          <a:lstStyle/>
          <a:p>
            <a:r>
              <a:rPr lang="en-US" sz="4000" dirty="0" smtClean="0">
                <a:latin typeface="Calibri" pitchFamily="34" charset="0"/>
              </a:rPr>
              <a:t>Objectives of </a:t>
            </a:r>
            <a:r>
              <a:rPr lang="en-US" sz="4000" dirty="0" smtClean="0">
                <a:latin typeface="Calibri" pitchFamily="34" charset="0"/>
              </a:rPr>
              <a:t>Smart </a:t>
            </a:r>
            <a:r>
              <a:rPr lang="en-US" sz="4000" dirty="0" smtClean="0">
                <a:latin typeface="Calibri" pitchFamily="34" charset="0"/>
              </a:rPr>
              <a:t>Procurement</a:t>
            </a:r>
            <a:endParaRPr lang="en-US" sz="4000" dirty="0" smtClean="0">
              <a:latin typeface="Calibri" pitchFamily="34" charset="0"/>
            </a:endParaRPr>
          </a:p>
          <a:p>
            <a:endParaRPr lang="en-US" dirty="0" smtClean="0">
              <a:latin typeface="Calibri" pitchFamily="34" charset="0"/>
            </a:endParaRPr>
          </a:p>
          <a:p>
            <a:r>
              <a:rPr lang="en-US" dirty="0" smtClean="0">
                <a:latin typeface="Calibri" pitchFamily="34" charset="0"/>
              </a:rPr>
              <a:t>To </a:t>
            </a:r>
            <a:r>
              <a:rPr lang="en-US" dirty="0" smtClean="0">
                <a:latin typeface="Calibri" pitchFamily="34" charset="0"/>
              </a:rPr>
              <a:t>transform the procurement processes within the Government of Canada to: </a:t>
            </a:r>
          </a:p>
          <a:p>
            <a:endParaRPr lang="en-US" dirty="0" smtClean="0">
              <a:latin typeface="Calibri" pitchFamily="34" charset="0"/>
            </a:endParaRPr>
          </a:p>
          <a:p>
            <a:pPr>
              <a:buFont typeface="Arial" pitchFamily="34" charset="0"/>
              <a:buChar char="•"/>
            </a:pPr>
            <a:r>
              <a:rPr lang="en-US" dirty="0" smtClean="0">
                <a:latin typeface="Calibri" pitchFamily="34" charset="0"/>
              </a:rPr>
              <a:t> Improve Client Service;</a:t>
            </a:r>
          </a:p>
          <a:p>
            <a:pPr>
              <a:buFont typeface="Arial" pitchFamily="34" charset="0"/>
              <a:buChar char="•"/>
            </a:pPr>
            <a:r>
              <a:rPr lang="en-US" dirty="0" smtClean="0">
                <a:latin typeface="Calibri" pitchFamily="34" charset="0"/>
              </a:rPr>
              <a:t> Reduce process burden;</a:t>
            </a:r>
          </a:p>
          <a:p>
            <a:pPr>
              <a:buFont typeface="Arial" pitchFamily="34" charset="0"/>
              <a:buChar char="•"/>
            </a:pPr>
            <a:r>
              <a:rPr lang="en-US" dirty="0" smtClean="0">
                <a:latin typeface="Calibri" pitchFamily="34" charset="0"/>
              </a:rPr>
              <a:t> Better leverage procurement for socio-economic objectives; </a:t>
            </a:r>
          </a:p>
          <a:p>
            <a:pPr>
              <a:buFont typeface="Arial" pitchFamily="34" charset="0"/>
              <a:buChar char="•"/>
            </a:pPr>
            <a:r>
              <a:rPr lang="en-US" dirty="0" smtClean="0">
                <a:latin typeface="Calibri" pitchFamily="34" charset="0"/>
              </a:rPr>
              <a:t> Ensure the long-term sustainability of the Acquisitions Program.</a:t>
            </a:r>
            <a:endParaRPr lang="en-CA"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403648" y="1556792"/>
            <a:ext cx="6019800" cy="4288302"/>
          </a:xfrm>
          <a:prstGeom prst="roundRect">
            <a:avLst>
              <a:gd name="adj" fmla="val 10000"/>
            </a:avLst>
          </a:prstGeom>
          <a:solidFill>
            <a:srgbClr val="D3E151"/>
          </a:solidFill>
          <a:ln>
            <a:noFill/>
          </a:ln>
          <a:scene3d>
            <a:camera prst="orthographicFront"/>
            <a:lightRig rig="threePt" dir="t"/>
          </a:scene3d>
          <a:sp3d>
            <a:bevelT w="165100" prst="coolSlant"/>
          </a:sp3d>
        </p:spPr>
        <p:style>
          <a:lnRef idx="0">
            <a:schemeClr val="accent4">
              <a:hueOff val="0"/>
              <a:satOff val="0"/>
              <a:lumOff val="0"/>
              <a:alphaOff val="0"/>
            </a:schemeClr>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grpSp>
        <p:nvGrpSpPr>
          <p:cNvPr id="2" name="Group 7"/>
          <p:cNvGrpSpPr>
            <a:grpSpLocks/>
          </p:cNvGrpSpPr>
          <p:nvPr/>
        </p:nvGrpSpPr>
        <p:grpSpPr bwMode="auto">
          <a:xfrm>
            <a:off x="2971800" y="2133600"/>
            <a:ext cx="3151188" cy="600075"/>
            <a:chOff x="1633843" y="648072"/>
            <a:chExt cx="998885" cy="877094"/>
          </a:xfrm>
        </p:grpSpPr>
        <p:sp>
          <p:nvSpPr>
            <p:cNvPr id="8" name="Rounded Rectangle 7"/>
            <p:cNvSpPr/>
            <p:nvPr/>
          </p:nvSpPr>
          <p:spPr>
            <a:xfrm>
              <a:off x="1633843" y="648072"/>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9" name="Rounded Rectangle 6"/>
            <p:cNvSpPr/>
            <p:nvPr/>
          </p:nvSpPr>
          <p:spPr>
            <a:xfrm>
              <a:off x="1633843" y="648072"/>
              <a:ext cx="948060" cy="754116"/>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800" dirty="0">
                  <a:latin typeface="Calibri" pitchFamily="34" charset="0"/>
                </a:rPr>
                <a:t>Early Engagement</a:t>
              </a:r>
            </a:p>
          </p:txBody>
        </p:sp>
      </p:grpSp>
      <p:grpSp>
        <p:nvGrpSpPr>
          <p:cNvPr id="3" name="Group 8"/>
          <p:cNvGrpSpPr>
            <a:grpSpLocks/>
          </p:cNvGrpSpPr>
          <p:nvPr/>
        </p:nvGrpSpPr>
        <p:grpSpPr bwMode="auto">
          <a:xfrm>
            <a:off x="2971800" y="3657600"/>
            <a:ext cx="3151188" cy="685800"/>
            <a:chOff x="1489827" y="2719917"/>
            <a:chExt cx="998885" cy="877094"/>
          </a:xfrm>
        </p:grpSpPr>
        <p:sp>
          <p:nvSpPr>
            <p:cNvPr id="11" name="Rounded Rectangle 10"/>
            <p:cNvSpPr/>
            <p:nvPr/>
          </p:nvSpPr>
          <p:spPr>
            <a:xfrm>
              <a:off x="1489827" y="2719917"/>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2" name="Rounded Rectangle 8"/>
            <p:cNvSpPr/>
            <p:nvPr/>
          </p:nvSpPr>
          <p:spPr>
            <a:xfrm>
              <a:off x="1489827" y="2719917"/>
              <a:ext cx="948060" cy="826337"/>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800" dirty="0">
                  <a:latin typeface="Calibri" pitchFamily="34" charset="0"/>
                </a:rPr>
                <a:t>Independent Advice</a:t>
              </a:r>
            </a:p>
          </p:txBody>
        </p:sp>
      </p:grpSp>
      <p:grpSp>
        <p:nvGrpSpPr>
          <p:cNvPr id="4" name="Group 9"/>
          <p:cNvGrpSpPr>
            <a:grpSpLocks/>
          </p:cNvGrpSpPr>
          <p:nvPr/>
        </p:nvGrpSpPr>
        <p:grpSpPr bwMode="auto">
          <a:xfrm>
            <a:off x="2987823" y="4495802"/>
            <a:ext cx="3200400" cy="699120"/>
            <a:chOff x="1475672" y="4143434"/>
            <a:chExt cx="998885" cy="894129"/>
          </a:xfrm>
        </p:grpSpPr>
        <p:sp>
          <p:nvSpPr>
            <p:cNvPr id="14" name="Rounded Rectangle 13"/>
            <p:cNvSpPr/>
            <p:nvPr/>
          </p:nvSpPr>
          <p:spPr>
            <a:xfrm>
              <a:off x="1475672" y="4160469"/>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5" name="Rounded Rectangle 10"/>
            <p:cNvSpPr/>
            <p:nvPr/>
          </p:nvSpPr>
          <p:spPr>
            <a:xfrm>
              <a:off x="1494454" y="4143434"/>
              <a:ext cx="947851" cy="826337"/>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800" dirty="0">
                  <a:latin typeface="Calibri" pitchFamily="34" charset="0"/>
                </a:rPr>
                <a:t>Benefits for Canadians</a:t>
              </a:r>
            </a:p>
          </p:txBody>
        </p:sp>
      </p:grpSp>
      <p:sp>
        <p:nvSpPr>
          <p:cNvPr id="16" name="Rounded Rectangle 6"/>
          <p:cNvSpPr/>
          <p:nvPr/>
        </p:nvSpPr>
        <p:spPr>
          <a:xfrm>
            <a:off x="2971800" y="2895600"/>
            <a:ext cx="3151188" cy="600075"/>
          </a:xfrm>
          <a:prstGeom prst="rect">
            <a:avLst/>
          </a:prstGeom>
          <a:solidFill>
            <a:schemeClr val="bg2">
              <a:lumMod val="75000"/>
            </a:schemeClr>
          </a:solidFill>
          <a:ln>
            <a:solidFill>
              <a:schemeClr val="bg1"/>
            </a:solidFill>
          </a:ln>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800" dirty="0">
                <a:latin typeface="Calibri" pitchFamily="34" charset="0"/>
              </a:rPr>
              <a:t>Effective Governance</a:t>
            </a:r>
          </a:p>
        </p:txBody>
      </p:sp>
      <p:sp>
        <p:nvSpPr>
          <p:cNvPr id="6153" name="TextBox 16"/>
          <p:cNvSpPr txBox="1">
            <a:spLocks noChangeArrowheads="1"/>
          </p:cNvSpPr>
          <p:nvPr/>
        </p:nvSpPr>
        <p:spPr bwMode="auto">
          <a:xfrm>
            <a:off x="899592" y="908720"/>
            <a:ext cx="6728792" cy="584775"/>
          </a:xfrm>
          <a:prstGeom prst="rect">
            <a:avLst/>
          </a:prstGeom>
          <a:noFill/>
          <a:ln w="9525">
            <a:noFill/>
            <a:miter lim="800000"/>
            <a:headEnd/>
            <a:tailEnd/>
          </a:ln>
        </p:spPr>
        <p:txBody>
          <a:bodyPr wrap="square">
            <a:spAutoFit/>
          </a:bodyPr>
          <a:lstStyle/>
          <a:p>
            <a:pPr algn="ctr"/>
            <a:r>
              <a:rPr lang="en-CA" sz="3200" dirty="0">
                <a:solidFill>
                  <a:schemeClr val="tx1"/>
                </a:solidFill>
                <a:latin typeface="Calibri" pitchFamily="34" charset="0"/>
              </a:rPr>
              <a:t>The Four Pillars of </a:t>
            </a:r>
            <a:r>
              <a:rPr lang="en-CA" sz="3200" dirty="0" smtClean="0">
                <a:solidFill>
                  <a:schemeClr val="tx1"/>
                </a:solidFill>
                <a:latin typeface="Calibri" pitchFamily="34" charset="0"/>
              </a:rPr>
              <a:t>Smart Procurement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0975" y="685800"/>
            <a:ext cx="9324975" cy="998538"/>
          </a:xfrm>
        </p:spPr>
        <p:txBody>
          <a:bodyPr>
            <a:normAutofit fontScale="90000"/>
          </a:bodyPr>
          <a:lstStyle/>
          <a:p>
            <a:pPr>
              <a:defRPr/>
            </a:pPr>
            <a:r>
              <a:rPr lang="en-CA" b="1" dirty="0" smtClean="0">
                <a:latin typeface="+mn-lt"/>
              </a:rPr>
              <a:t/>
            </a:r>
            <a:br>
              <a:rPr lang="en-CA" b="1" dirty="0" smtClean="0">
                <a:latin typeface="+mn-lt"/>
              </a:rPr>
            </a:br>
            <a:r>
              <a:rPr lang="en-CA" sz="3600" b="1" dirty="0" smtClean="0">
                <a:latin typeface="Calibri" pitchFamily="34" charset="0"/>
              </a:rPr>
              <a:t>Early Engagement</a:t>
            </a:r>
            <a:r>
              <a:rPr lang="en-CA" b="1" dirty="0" smtClean="0">
                <a:latin typeface="Calibri" pitchFamily="34" charset="0"/>
              </a:rPr>
              <a:t/>
            </a:r>
            <a:br>
              <a:rPr lang="en-CA" b="1" dirty="0" smtClean="0">
                <a:latin typeface="Calibri" pitchFamily="34" charset="0"/>
              </a:rPr>
            </a:br>
            <a:endParaRPr lang="en-CA" b="1" dirty="0" smtClean="0">
              <a:latin typeface="Calibri" pitchFamily="34" charset="0"/>
            </a:endParaRPr>
          </a:p>
        </p:txBody>
      </p:sp>
      <p:pic>
        <p:nvPicPr>
          <p:cNvPr id="7171" name="Picture 6" descr="people at the meeting.jpg"/>
          <p:cNvPicPr>
            <a:picLocks noChangeAspect="1"/>
          </p:cNvPicPr>
          <p:nvPr/>
        </p:nvPicPr>
        <p:blipFill>
          <a:blip r:embed="rId3" cstate="print"/>
          <a:srcRect/>
          <a:stretch>
            <a:fillRect/>
          </a:stretch>
        </p:blipFill>
        <p:spPr bwMode="auto">
          <a:xfrm>
            <a:off x="4211638" y="3789363"/>
            <a:ext cx="2592387" cy="1727200"/>
          </a:xfrm>
          <a:prstGeom prst="rect">
            <a:avLst/>
          </a:prstGeom>
          <a:noFill/>
          <a:ln w="9525">
            <a:noFill/>
            <a:miter lim="800000"/>
            <a:headEnd/>
            <a:tailEnd/>
          </a:ln>
        </p:spPr>
      </p:pic>
      <p:grpSp>
        <p:nvGrpSpPr>
          <p:cNvPr id="2" name="Group 6"/>
          <p:cNvGrpSpPr/>
          <p:nvPr/>
        </p:nvGrpSpPr>
        <p:grpSpPr>
          <a:xfrm>
            <a:off x="179512" y="1196752"/>
            <a:ext cx="1512168" cy="4680520"/>
            <a:chOff x="1345811" y="-144016"/>
            <a:chExt cx="1368152" cy="4680520"/>
          </a:xfrm>
          <a:scene3d>
            <a:camera prst="orthographicFront"/>
            <a:lightRig rig="threePt" dir="t"/>
          </a:scene3d>
        </p:grpSpPr>
        <p:sp>
          <p:nvSpPr>
            <p:cNvPr id="6" name="Rounded Rectangle 5"/>
            <p:cNvSpPr/>
            <p:nvPr/>
          </p:nvSpPr>
          <p:spPr>
            <a:xfrm>
              <a:off x="1345811" y="72008"/>
              <a:ext cx="1368152" cy="4464496"/>
            </a:xfrm>
            <a:prstGeom prst="roundRect">
              <a:avLst>
                <a:gd name="adj" fmla="val 10000"/>
              </a:avLst>
            </a:prstGeom>
            <a:solidFill>
              <a:srgbClr val="D3E151"/>
            </a:solidFill>
            <a:ln>
              <a:noFill/>
            </a:ln>
            <a:sp3d>
              <a:bevelT w="165100" prst="coolSlant"/>
            </a:sp3d>
          </p:spPr>
          <p:style>
            <a:lnRef idx="0">
              <a:schemeClr val="accent4">
                <a:hueOff val="0"/>
                <a:satOff val="0"/>
                <a:lumOff val="0"/>
                <a:alphaOff val="0"/>
              </a:schemeClr>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1345811" y="-144016"/>
              <a:ext cx="1296144" cy="1339348"/>
            </a:xfrm>
            <a:prstGeom prst="rect">
              <a:avLst/>
            </a:prstGeom>
            <a:ln>
              <a:noFill/>
            </a:ln>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57150" tIns="57150" rIns="57150" bIns="57150" spcCol="1270" anchor="ctr"/>
            <a:lstStyle/>
            <a:p>
              <a:pPr algn="ctr" defTabSz="666750">
                <a:lnSpc>
                  <a:spcPct val="90000"/>
                </a:lnSpc>
                <a:spcAft>
                  <a:spcPct val="35000"/>
                </a:spcAft>
                <a:defRPr/>
              </a:pPr>
              <a:r>
                <a:rPr lang="en-US" sz="1500" b="1" dirty="0">
                  <a:solidFill>
                    <a:schemeClr val="tx1"/>
                  </a:solidFill>
                  <a:latin typeface="Calibri" pitchFamily="34" charset="0"/>
                </a:rPr>
                <a:t>Smart Procurement</a:t>
              </a:r>
            </a:p>
          </p:txBody>
        </p:sp>
      </p:grpSp>
      <p:grpSp>
        <p:nvGrpSpPr>
          <p:cNvPr id="3" name="Group 7"/>
          <p:cNvGrpSpPr>
            <a:grpSpLocks/>
          </p:cNvGrpSpPr>
          <p:nvPr/>
        </p:nvGrpSpPr>
        <p:grpSpPr bwMode="auto">
          <a:xfrm>
            <a:off x="395288" y="2276475"/>
            <a:ext cx="998537" cy="647700"/>
            <a:chOff x="1633843" y="648072"/>
            <a:chExt cx="998885" cy="877094"/>
          </a:xfrm>
        </p:grpSpPr>
        <p:sp>
          <p:nvSpPr>
            <p:cNvPr id="9" name="Rounded Rectangle 8"/>
            <p:cNvSpPr/>
            <p:nvPr/>
          </p:nvSpPr>
          <p:spPr>
            <a:xfrm>
              <a:off x="1633843" y="648072"/>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0" name="Rounded Rectangle 6"/>
            <p:cNvSpPr/>
            <p:nvPr/>
          </p:nvSpPr>
          <p:spPr>
            <a:xfrm>
              <a:off x="1633843" y="648072"/>
              <a:ext cx="948067" cy="754559"/>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Early Engagement</a:t>
              </a:r>
            </a:p>
          </p:txBody>
        </p:sp>
      </p:grpSp>
      <p:grpSp>
        <p:nvGrpSpPr>
          <p:cNvPr id="4" name="Group 8"/>
          <p:cNvGrpSpPr>
            <a:grpSpLocks/>
          </p:cNvGrpSpPr>
          <p:nvPr/>
        </p:nvGrpSpPr>
        <p:grpSpPr bwMode="auto">
          <a:xfrm>
            <a:off x="395288" y="4005263"/>
            <a:ext cx="998537" cy="576262"/>
            <a:chOff x="1489827" y="2719917"/>
            <a:chExt cx="998885" cy="877094"/>
          </a:xfrm>
        </p:grpSpPr>
        <p:sp>
          <p:nvSpPr>
            <p:cNvPr id="12" name="Rounded Rectangle 11"/>
            <p:cNvSpPr/>
            <p:nvPr/>
          </p:nvSpPr>
          <p:spPr>
            <a:xfrm>
              <a:off x="1489827" y="2719917"/>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3" name="Rounded Rectangle 8"/>
            <p:cNvSpPr/>
            <p:nvPr/>
          </p:nvSpPr>
          <p:spPr>
            <a:xfrm>
              <a:off x="1489827" y="2719917"/>
              <a:ext cx="948067" cy="826354"/>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Independent Advice</a:t>
              </a:r>
            </a:p>
          </p:txBody>
        </p:sp>
      </p:grpSp>
      <p:grpSp>
        <p:nvGrpSpPr>
          <p:cNvPr id="5" name="Group 9"/>
          <p:cNvGrpSpPr>
            <a:grpSpLocks/>
          </p:cNvGrpSpPr>
          <p:nvPr/>
        </p:nvGrpSpPr>
        <p:grpSpPr bwMode="auto">
          <a:xfrm>
            <a:off x="395288" y="4797425"/>
            <a:ext cx="998537" cy="719138"/>
            <a:chOff x="1470671" y="3363795"/>
            <a:chExt cx="998885" cy="877094"/>
          </a:xfrm>
        </p:grpSpPr>
        <p:sp>
          <p:nvSpPr>
            <p:cNvPr id="15" name="Rounded Rectangle 14"/>
            <p:cNvSpPr/>
            <p:nvPr/>
          </p:nvSpPr>
          <p:spPr>
            <a:xfrm>
              <a:off x="1470671" y="3363795"/>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6" name="Rounded Rectangle 10"/>
            <p:cNvSpPr/>
            <p:nvPr/>
          </p:nvSpPr>
          <p:spPr>
            <a:xfrm>
              <a:off x="1496080" y="3388966"/>
              <a:ext cx="948067" cy="826752"/>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Benefits for Canadians</a:t>
              </a:r>
            </a:p>
          </p:txBody>
        </p:sp>
      </p:grpSp>
      <p:sp>
        <p:nvSpPr>
          <p:cNvPr id="17" name="Rounded Rectangle 16"/>
          <p:cNvSpPr/>
          <p:nvPr/>
        </p:nvSpPr>
        <p:spPr>
          <a:xfrm>
            <a:off x="395288" y="3141663"/>
            <a:ext cx="998537" cy="647700"/>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8" name="Rounded Rectangle 6"/>
          <p:cNvSpPr/>
          <p:nvPr/>
        </p:nvSpPr>
        <p:spPr>
          <a:xfrm>
            <a:off x="395288" y="3068638"/>
            <a:ext cx="947737" cy="754062"/>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Effective Governance</a:t>
            </a:r>
          </a:p>
        </p:txBody>
      </p:sp>
      <p:sp>
        <p:nvSpPr>
          <p:cNvPr id="19" name="Content Placeholder 2"/>
          <p:cNvSpPr txBox="1">
            <a:spLocks/>
          </p:cNvSpPr>
          <p:nvPr/>
        </p:nvSpPr>
        <p:spPr bwMode="auto">
          <a:xfrm flipH="1">
            <a:off x="1403350" y="1773238"/>
            <a:ext cx="7308850" cy="1584325"/>
          </a:xfrm>
          <a:prstGeom prst="homePlate">
            <a:avLst/>
          </a:prstGeom>
          <a:solidFill>
            <a:srgbClr val="D2CDD0"/>
          </a:solidFill>
          <a:ln w="9525">
            <a:solidFill>
              <a:schemeClr val="tx1"/>
            </a:solidFill>
            <a:miter lim="800000"/>
            <a:headEnd/>
            <a:tailEnd/>
          </a:ln>
        </p:spPr>
        <p:txBody>
          <a:bodyPr/>
          <a:lstStyle/>
          <a:p>
            <a:pPr>
              <a:defRPr/>
            </a:pPr>
            <a:r>
              <a:rPr lang="en-CA" sz="1800" b="1" kern="0" dirty="0">
                <a:solidFill>
                  <a:schemeClr val="tx1"/>
                </a:solidFill>
                <a:latin typeface="+mn-lt"/>
                <a:cs typeface="Arial" pitchFamily="34" charset="0"/>
              </a:rPr>
              <a:t>	</a:t>
            </a:r>
            <a:r>
              <a:rPr lang="en-CA" sz="1800" dirty="0">
                <a:solidFill>
                  <a:schemeClr val="tx1"/>
                </a:solidFill>
                <a:latin typeface="Calibri" pitchFamily="34" charset="0"/>
              </a:rPr>
              <a:t>Engaging early, at the time needs are first identified, is a 	contributing success factor to strategic procurement.</a:t>
            </a:r>
          </a:p>
          <a:p>
            <a:pPr>
              <a:defRPr/>
            </a:pPr>
            <a:endParaRPr lang="en-CA" sz="1800" dirty="0">
              <a:solidFill>
                <a:schemeClr val="tx1"/>
              </a:solidFill>
              <a:latin typeface="Calibri" pitchFamily="34" charset="0"/>
            </a:endParaRPr>
          </a:p>
          <a:p>
            <a:pPr marL="1612900" indent="-177800">
              <a:buFont typeface="Arial" pitchFamily="34" charset="0"/>
              <a:buChar char="•"/>
              <a:defRPr/>
            </a:pPr>
            <a:r>
              <a:rPr lang="en-CA" sz="1800" dirty="0">
                <a:solidFill>
                  <a:schemeClr val="tx1"/>
                </a:solidFill>
                <a:latin typeface="Calibri" pitchFamily="34" charset="0"/>
              </a:rPr>
              <a:t>	Engagement at needs identification</a:t>
            </a:r>
          </a:p>
          <a:p>
            <a:pPr marL="1612900" indent="-177800">
              <a:buFont typeface="Arial" pitchFamily="34" charset="0"/>
              <a:buChar char="•"/>
              <a:defRPr/>
            </a:pPr>
            <a:r>
              <a:rPr lang="en-CA" sz="1800" dirty="0">
                <a:solidFill>
                  <a:schemeClr val="tx1"/>
                </a:solidFill>
                <a:latin typeface="Calibri" pitchFamily="34" charset="0"/>
              </a:rPr>
              <a:t> 	Two way dialogue with our clients and suppliers</a:t>
            </a:r>
          </a:p>
          <a:p>
            <a:pPr lvl="1" eaLnBrk="0" hangingPunct="0">
              <a:spcBef>
                <a:spcPct val="20000"/>
              </a:spcBef>
              <a:defRPr/>
            </a:pPr>
            <a:r>
              <a:rPr lang="en-CA" sz="1600" kern="0" dirty="0">
                <a:solidFill>
                  <a:schemeClr val="tx1"/>
                </a:solidFill>
                <a:latin typeface="+mn-lt"/>
                <a:cs typeface="Arial" pitchFamily="34" charset="0"/>
              </a:rPr>
              <a:t> </a:t>
            </a:r>
          </a:p>
          <a:p>
            <a:pPr lvl="1" eaLnBrk="0" hangingPunct="0">
              <a:spcBef>
                <a:spcPct val="20000"/>
              </a:spcBef>
              <a:defRPr/>
            </a:pPr>
            <a:endParaRPr lang="en-CA" sz="1200" kern="0" dirty="0">
              <a:solidFill>
                <a:schemeClr val="tx1"/>
              </a:solidFill>
              <a:latin typeface="+mn-lt"/>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5" descr="HiRes.jpg"/>
          <p:cNvPicPr>
            <a:picLocks noChangeAspect="1"/>
          </p:cNvPicPr>
          <p:nvPr/>
        </p:nvPicPr>
        <p:blipFill>
          <a:blip r:embed="rId3" cstate="print"/>
          <a:srcRect/>
          <a:stretch>
            <a:fillRect/>
          </a:stretch>
        </p:blipFill>
        <p:spPr bwMode="auto">
          <a:xfrm>
            <a:off x="6480175" y="1196975"/>
            <a:ext cx="2663825" cy="2455863"/>
          </a:xfrm>
          <a:prstGeom prst="rect">
            <a:avLst/>
          </a:prstGeom>
          <a:noFill/>
          <a:ln w="9525">
            <a:noFill/>
            <a:miter lim="800000"/>
            <a:headEnd/>
            <a:tailEnd/>
          </a:ln>
        </p:spPr>
      </p:pic>
      <p:sp>
        <p:nvSpPr>
          <p:cNvPr id="20483" name="Title 1"/>
          <p:cNvSpPr>
            <a:spLocks noGrp="1"/>
          </p:cNvSpPr>
          <p:nvPr>
            <p:ph type="title"/>
          </p:nvPr>
        </p:nvSpPr>
        <p:spPr>
          <a:xfrm>
            <a:off x="395288" y="685800"/>
            <a:ext cx="8458200" cy="998538"/>
          </a:xfrm>
        </p:spPr>
        <p:txBody>
          <a:bodyPr>
            <a:normAutofit fontScale="90000"/>
          </a:bodyPr>
          <a:lstStyle/>
          <a:p>
            <a:pPr>
              <a:defRPr/>
            </a:pPr>
            <a:r>
              <a:rPr lang="en-CA" b="1" dirty="0" smtClean="0">
                <a:latin typeface="+mn-lt"/>
              </a:rPr>
              <a:t/>
            </a:r>
            <a:br>
              <a:rPr lang="en-CA" b="1" dirty="0" smtClean="0">
                <a:latin typeface="+mn-lt"/>
              </a:rPr>
            </a:br>
            <a:r>
              <a:rPr lang="en-CA" sz="3600" b="1" dirty="0" smtClean="0">
                <a:latin typeface="Calibri" pitchFamily="34" charset="0"/>
              </a:rPr>
              <a:t>Effective Governance</a:t>
            </a:r>
            <a:r>
              <a:rPr lang="en-CA" b="1" dirty="0" smtClean="0">
                <a:latin typeface="Calibri" pitchFamily="34" charset="0"/>
              </a:rPr>
              <a:t/>
            </a:r>
            <a:br>
              <a:rPr lang="en-CA" b="1" dirty="0" smtClean="0">
                <a:latin typeface="Calibri" pitchFamily="34" charset="0"/>
              </a:rPr>
            </a:br>
            <a:endParaRPr lang="en-CA" b="1" dirty="0" smtClean="0">
              <a:latin typeface="Calibri" pitchFamily="34" charset="0"/>
            </a:endParaRPr>
          </a:p>
        </p:txBody>
      </p:sp>
      <p:grpSp>
        <p:nvGrpSpPr>
          <p:cNvPr id="2" name="Group 6"/>
          <p:cNvGrpSpPr/>
          <p:nvPr/>
        </p:nvGrpSpPr>
        <p:grpSpPr>
          <a:xfrm>
            <a:off x="179512" y="1196752"/>
            <a:ext cx="1512168" cy="4680520"/>
            <a:chOff x="1345811" y="-144016"/>
            <a:chExt cx="1368152" cy="4680520"/>
          </a:xfrm>
          <a:scene3d>
            <a:camera prst="orthographicFront"/>
            <a:lightRig rig="threePt" dir="t"/>
          </a:scene3d>
        </p:grpSpPr>
        <p:sp>
          <p:nvSpPr>
            <p:cNvPr id="6" name="Rounded Rectangle 5"/>
            <p:cNvSpPr/>
            <p:nvPr/>
          </p:nvSpPr>
          <p:spPr>
            <a:xfrm>
              <a:off x="1345811" y="72008"/>
              <a:ext cx="1368152" cy="4464496"/>
            </a:xfrm>
            <a:prstGeom prst="roundRect">
              <a:avLst>
                <a:gd name="adj" fmla="val 10000"/>
              </a:avLst>
            </a:prstGeom>
            <a:solidFill>
              <a:srgbClr val="D3E151"/>
            </a:solidFill>
            <a:ln>
              <a:noFill/>
            </a:ln>
            <a:sp3d>
              <a:bevelT w="165100" prst="coolSlant"/>
            </a:sp3d>
          </p:spPr>
          <p:style>
            <a:lnRef idx="0">
              <a:schemeClr val="accent4">
                <a:hueOff val="0"/>
                <a:satOff val="0"/>
                <a:lumOff val="0"/>
                <a:alphaOff val="0"/>
              </a:schemeClr>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1345811" y="-144016"/>
              <a:ext cx="1296144" cy="1339348"/>
            </a:xfrm>
            <a:prstGeom prst="rect">
              <a:avLst/>
            </a:prstGeom>
            <a:ln>
              <a:noFill/>
            </a:ln>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57150" tIns="57150" rIns="57150" bIns="57150" spcCol="1270" anchor="ctr"/>
            <a:lstStyle/>
            <a:p>
              <a:pPr algn="ctr" defTabSz="666750">
                <a:lnSpc>
                  <a:spcPct val="90000"/>
                </a:lnSpc>
                <a:spcAft>
                  <a:spcPct val="35000"/>
                </a:spcAft>
                <a:defRPr/>
              </a:pPr>
              <a:r>
                <a:rPr lang="en-US" sz="1500" b="1" dirty="0">
                  <a:solidFill>
                    <a:schemeClr val="tx1"/>
                  </a:solidFill>
                  <a:latin typeface="Calibri" pitchFamily="34" charset="0"/>
                </a:rPr>
                <a:t>Smart Procurement</a:t>
              </a:r>
            </a:p>
          </p:txBody>
        </p:sp>
      </p:grpSp>
      <p:grpSp>
        <p:nvGrpSpPr>
          <p:cNvPr id="3" name="Group 7"/>
          <p:cNvGrpSpPr>
            <a:grpSpLocks/>
          </p:cNvGrpSpPr>
          <p:nvPr/>
        </p:nvGrpSpPr>
        <p:grpSpPr bwMode="auto">
          <a:xfrm>
            <a:off x="395288" y="2276475"/>
            <a:ext cx="998537" cy="647700"/>
            <a:chOff x="1633843" y="648072"/>
            <a:chExt cx="998885" cy="877094"/>
          </a:xfrm>
        </p:grpSpPr>
        <p:sp>
          <p:nvSpPr>
            <p:cNvPr id="9" name="Rounded Rectangle 8"/>
            <p:cNvSpPr/>
            <p:nvPr/>
          </p:nvSpPr>
          <p:spPr>
            <a:xfrm>
              <a:off x="1633843" y="648072"/>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0" name="Rounded Rectangle 6"/>
            <p:cNvSpPr/>
            <p:nvPr/>
          </p:nvSpPr>
          <p:spPr>
            <a:xfrm>
              <a:off x="1633843" y="648072"/>
              <a:ext cx="948067" cy="754559"/>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Early Engagement</a:t>
              </a:r>
            </a:p>
          </p:txBody>
        </p:sp>
      </p:grpSp>
      <p:grpSp>
        <p:nvGrpSpPr>
          <p:cNvPr id="4" name="Group 8"/>
          <p:cNvGrpSpPr>
            <a:grpSpLocks/>
          </p:cNvGrpSpPr>
          <p:nvPr/>
        </p:nvGrpSpPr>
        <p:grpSpPr bwMode="auto">
          <a:xfrm>
            <a:off x="395288" y="4005064"/>
            <a:ext cx="998785" cy="576262"/>
            <a:chOff x="1489827" y="2719614"/>
            <a:chExt cx="999133" cy="877094"/>
          </a:xfrm>
        </p:grpSpPr>
        <p:sp>
          <p:nvSpPr>
            <p:cNvPr id="12" name="Rounded Rectangle 11"/>
            <p:cNvSpPr/>
            <p:nvPr/>
          </p:nvSpPr>
          <p:spPr>
            <a:xfrm>
              <a:off x="1490075" y="2719614"/>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3" name="Rounded Rectangle 8"/>
            <p:cNvSpPr/>
            <p:nvPr/>
          </p:nvSpPr>
          <p:spPr>
            <a:xfrm>
              <a:off x="1489827" y="2719917"/>
              <a:ext cx="948067" cy="826354"/>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Independent Advice</a:t>
              </a:r>
            </a:p>
          </p:txBody>
        </p:sp>
      </p:grpSp>
      <p:grpSp>
        <p:nvGrpSpPr>
          <p:cNvPr id="5" name="Group 9"/>
          <p:cNvGrpSpPr>
            <a:grpSpLocks/>
          </p:cNvGrpSpPr>
          <p:nvPr/>
        </p:nvGrpSpPr>
        <p:grpSpPr bwMode="auto">
          <a:xfrm>
            <a:off x="395288" y="4797425"/>
            <a:ext cx="998537" cy="719138"/>
            <a:chOff x="1470671" y="3363795"/>
            <a:chExt cx="998885" cy="877094"/>
          </a:xfrm>
        </p:grpSpPr>
        <p:sp>
          <p:nvSpPr>
            <p:cNvPr id="15" name="Rounded Rectangle 14"/>
            <p:cNvSpPr/>
            <p:nvPr/>
          </p:nvSpPr>
          <p:spPr>
            <a:xfrm>
              <a:off x="1470671" y="3363795"/>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6" name="Rounded Rectangle 10"/>
            <p:cNvSpPr/>
            <p:nvPr/>
          </p:nvSpPr>
          <p:spPr>
            <a:xfrm>
              <a:off x="1496080" y="3388966"/>
              <a:ext cx="948067" cy="826752"/>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Benefits for Canadians</a:t>
              </a:r>
            </a:p>
          </p:txBody>
        </p:sp>
      </p:grpSp>
      <p:sp>
        <p:nvSpPr>
          <p:cNvPr id="17" name="Rounded Rectangle 16"/>
          <p:cNvSpPr/>
          <p:nvPr/>
        </p:nvSpPr>
        <p:spPr>
          <a:xfrm>
            <a:off x="395288" y="3141663"/>
            <a:ext cx="998537" cy="647700"/>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8" name="Rounded Rectangle 6"/>
          <p:cNvSpPr/>
          <p:nvPr/>
        </p:nvSpPr>
        <p:spPr>
          <a:xfrm>
            <a:off x="395288" y="3068638"/>
            <a:ext cx="947737" cy="754062"/>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Effective Governance</a:t>
            </a:r>
          </a:p>
        </p:txBody>
      </p:sp>
      <p:sp>
        <p:nvSpPr>
          <p:cNvPr id="19" name="Content Placeholder 2"/>
          <p:cNvSpPr txBox="1">
            <a:spLocks/>
          </p:cNvSpPr>
          <p:nvPr/>
        </p:nvSpPr>
        <p:spPr bwMode="auto">
          <a:xfrm flipH="1">
            <a:off x="1403350" y="2492375"/>
            <a:ext cx="7308850" cy="1873250"/>
          </a:xfrm>
          <a:prstGeom prst="homePlate">
            <a:avLst/>
          </a:prstGeom>
          <a:solidFill>
            <a:srgbClr val="D2CDD0"/>
          </a:solidFill>
          <a:ln w="9525">
            <a:solidFill>
              <a:schemeClr val="tx1"/>
            </a:solidFill>
            <a:miter lim="800000"/>
            <a:headEnd/>
            <a:tailEnd/>
          </a:ln>
        </p:spPr>
        <p:txBody>
          <a:bodyPr/>
          <a:lstStyle/>
          <a:p>
            <a:pPr marL="266700">
              <a:tabLst>
                <a:tab pos="533400" algn="l"/>
              </a:tabLst>
              <a:defRPr/>
            </a:pPr>
            <a:r>
              <a:rPr lang="en-CA" sz="1800" dirty="0">
                <a:solidFill>
                  <a:schemeClr val="tx1"/>
                </a:solidFill>
                <a:latin typeface="+mn-lt"/>
              </a:rPr>
              <a:t>	</a:t>
            </a:r>
            <a:r>
              <a:rPr lang="en-CA" sz="1800" dirty="0">
                <a:solidFill>
                  <a:schemeClr val="tx1"/>
                </a:solidFill>
                <a:latin typeface="Calibri" pitchFamily="34" charset="0"/>
              </a:rPr>
              <a:t>S</a:t>
            </a:r>
            <a:r>
              <a:rPr lang="en-US" sz="1800" dirty="0" err="1">
                <a:solidFill>
                  <a:schemeClr val="tx1"/>
                </a:solidFill>
                <a:latin typeface="Calibri" pitchFamily="34" charset="0"/>
              </a:rPr>
              <a:t>trong</a:t>
            </a:r>
            <a:r>
              <a:rPr lang="en-US" sz="1800" dirty="0">
                <a:solidFill>
                  <a:schemeClr val="tx1"/>
                </a:solidFill>
                <a:latin typeface="Calibri" pitchFamily="34" charset="0"/>
              </a:rPr>
              <a:t> governance </a:t>
            </a:r>
            <a:r>
              <a:rPr lang="en-CA" sz="1800" dirty="0">
                <a:solidFill>
                  <a:schemeClr val="tx1"/>
                </a:solidFill>
                <a:latin typeface="Calibri" pitchFamily="34" charset="0"/>
              </a:rPr>
              <a:t>is </a:t>
            </a:r>
            <a:r>
              <a:rPr lang="en-US" sz="1800" dirty="0">
                <a:solidFill>
                  <a:schemeClr val="tx1"/>
                </a:solidFill>
                <a:latin typeface="Calibri" pitchFamily="34" charset="0"/>
              </a:rPr>
              <a:t>key </a:t>
            </a:r>
            <a:r>
              <a:rPr lang="en-CA" sz="1800" dirty="0">
                <a:solidFill>
                  <a:schemeClr val="tx1"/>
                </a:solidFill>
                <a:latin typeface="Calibri" pitchFamily="34" charset="0"/>
              </a:rPr>
              <a:t>to ensuring oversight and 	upholding the integrity of the process</a:t>
            </a:r>
            <a:br>
              <a:rPr lang="en-CA" sz="1800" dirty="0">
                <a:solidFill>
                  <a:schemeClr val="tx1"/>
                </a:solidFill>
                <a:latin typeface="Calibri" pitchFamily="34" charset="0"/>
              </a:rPr>
            </a:br>
            <a:endParaRPr lang="en-CA" sz="1800" dirty="0">
              <a:solidFill>
                <a:schemeClr val="tx1"/>
              </a:solidFill>
              <a:latin typeface="Calibri" pitchFamily="34" charset="0"/>
            </a:endParaRPr>
          </a:p>
          <a:p>
            <a:pPr marL="1257300" indent="-266700">
              <a:buFont typeface="Arial" pitchFamily="34" charset="0"/>
              <a:buChar char="•"/>
              <a:defRPr/>
            </a:pPr>
            <a:r>
              <a:rPr lang="en-US" sz="1800" dirty="0">
                <a:solidFill>
                  <a:schemeClr val="tx1"/>
                </a:solidFill>
                <a:latin typeface="Calibri" pitchFamily="34" charset="0"/>
              </a:rPr>
              <a:t>Oversight, roles and responsibilities</a:t>
            </a:r>
            <a:endParaRPr lang="en-CA" sz="1800" dirty="0">
              <a:solidFill>
                <a:schemeClr val="tx1"/>
              </a:solidFill>
              <a:latin typeface="Calibri" pitchFamily="34" charset="0"/>
            </a:endParaRPr>
          </a:p>
          <a:p>
            <a:pPr marL="1257300" indent="-266700">
              <a:buFont typeface="Arial" pitchFamily="34" charset="0"/>
              <a:buChar char="•"/>
              <a:defRPr/>
            </a:pPr>
            <a:r>
              <a:rPr lang="en-US" sz="1800" dirty="0">
                <a:solidFill>
                  <a:schemeClr val="tx1"/>
                </a:solidFill>
                <a:latin typeface="Calibri" pitchFamily="34" charset="0"/>
              </a:rPr>
              <a:t>Establishing dispute resolution mechanisms</a:t>
            </a:r>
            <a:endParaRPr lang="en-CA" sz="1800" dirty="0">
              <a:solidFill>
                <a:schemeClr val="tx1"/>
              </a:solidFill>
              <a:latin typeface="Calibri" pitchFamily="34" charset="0"/>
            </a:endParaRPr>
          </a:p>
          <a:p>
            <a:pPr marL="1257300" indent="-266700">
              <a:buFont typeface="Arial" pitchFamily="34" charset="0"/>
              <a:buChar char="•"/>
              <a:defRPr/>
            </a:pPr>
            <a:r>
              <a:rPr lang="fr-CA" sz="1800" dirty="0" err="1">
                <a:solidFill>
                  <a:schemeClr val="tx1"/>
                </a:solidFill>
                <a:latin typeface="Calibri" pitchFamily="34" charset="0"/>
              </a:rPr>
              <a:t>Allowing</a:t>
            </a:r>
            <a:r>
              <a:rPr lang="fr-CA" sz="1800" dirty="0">
                <a:solidFill>
                  <a:schemeClr val="tx1"/>
                </a:solidFill>
                <a:latin typeface="Calibri" pitchFamily="34" charset="0"/>
              </a:rPr>
              <a:t> </a:t>
            </a:r>
            <a:r>
              <a:rPr lang="fr-CA" sz="1800" dirty="0" err="1">
                <a:solidFill>
                  <a:schemeClr val="tx1"/>
                </a:solidFill>
                <a:latin typeface="Calibri" pitchFamily="34" charset="0"/>
              </a:rPr>
              <a:t>structured</a:t>
            </a:r>
            <a:r>
              <a:rPr lang="fr-CA" sz="1800" dirty="0">
                <a:solidFill>
                  <a:schemeClr val="tx1"/>
                </a:solidFill>
                <a:latin typeface="Calibri" pitchFamily="34" charset="0"/>
              </a:rPr>
              <a:t> dialogue &amp; collaboration</a:t>
            </a:r>
            <a:endParaRPr lang="en-CA" sz="1800" dirty="0">
              <a:solidFill>
                <a:schemeClr val="tx1"/>
              </a:solidFill>
              <a:latin typeface="Calibri" pitchFamily="34" charset="0"/>
            </a:endParaRPr>
          </a:p>
          <a:p>
            <a:pPr lvl="1" eaLnBrk="0" hangingPunct="0">
              <a:spcBef>
                <a:spcPct val="20000"/>
              </a:spcBef>
              <a:defRPr/>
            </a:pPr>
            <a:r>
              <a:rPr lang="en-CA" sz="1600" kern="0" dirty="0">
                <a:solidFill>
                  <a:schemeClr val="tx1"/>
                </a:solidFill>
                <a:latin typeface="+mn-lt"/>
                <a:cs typeface="Arial" pitchFamily="34" charset="0"/>
              </a:rPr>
              <a:t> </a:t>
            </a:r>
          </a:p>
          <a:p>
            <a:pPr lvl="1" eaLnBrk="0" hangingPunct="0">
              <a:spcBef>
                <a:spcPct val="20000"/>
              </a:spcBef>
              <a:defRPr/>
            </a:pPr>
            <a:endParaRPr lang="en-CA" sz="1200" kern="0" dirty="0">
              <a:solidFill>
                <a:schemeClr val="tx1"/>
              </a:solidFill>
              <a:latin typeface="+mn-l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27088" y="609600"/>
            <a:ext cx="7772400" cy="998538"/>
          </a:xfrm>
        </p:spPr>
        <p:txBody>
          <a:bodyPr>
            <a:normAutofit fontScale="90000"/>
          </a:bodyPr>
          <a:lstStyle/>
          <a:p>
            <a:pPr>
              <a:defRPr/>
            </a:pPr>
            <a:r>
              <a:rPr lang="en-CA" b="1" dirty="0" smtClean="0">
                <a:latin typeface="+mn-lt"/>
              </a:rPr>
              <a:t/>
            </a:r>
            <a:br>
              <a:rPr lang="en-CA" b="1" dirty="0" smtClean="0">
                <a:latin typeface="+mn-lt"/>
              </a:rPr>
            </a:br>
            <a:r>
              <a:rPr lang="en-CA" sz="3600" b="1" dirty="0" smtClean="0">
                <a:latin typeface="Calibri" pitchFamily="34" charset="0"/>
              </a:rPr>
              <a:t>Independent Advice</a:t>
            </a:r>
            <a:r>
              <a:rPr lang="en-CA" b="1" dirty="0" smtClean="0">
                <a:latin typeface="Calibri" pitchFamily="34" charset="0"/>
              </a:rPr>
              <a:t> </a:t>
            </a:r>
            <a:r>
              <a:rPr lang="en-CA" b="1" dirty="0" smtClean="0">
                <a:latin typeface="+mn-lt"/>
              </a:rPr>
              <a:t/>
            </a:r>
            <a:br>
              <a:rPr lang="en-CA" b="1" dirty="0" smtClean="0">
                <a:latin typeface="+mn-lt"/>
              </a:rPr>
            </a:br>
            <a:endParaRPr lang="en-CA" b="1" dirty="0" smtClean="0">
              <a:latin typeface="+mn-lt"/>
            </a:endParaRPr>
          </a:p>
        </p:txBody>
      </p:sp>
      <p:pic>
        <p:nvPicPr>
          <p:cNvPr id="9219" name="thumbnail_17128753" descr="Thumbs buttons"/>
          <p:cNvPicPr>
            <a:picLocks noChangeAspect="1" noChangeArrowheads="1"/>
          </p:cNvPicPr>
          <p:nvPr/>
        </p:nvPicPr>
        <p:blipFill>
          <a:blip r:embed="rId3" cstate="print"/>
          <a:srcRect/>
          <a:stretch>
            <a:fillRect/>
          </a:stretch>
        </p:blipFill>
        <p:spPr bwMode="auto">
          <a:xfrm>
            <a:off x="3635375" y="1628775"/>
            <a:ext cx="2493963" cy="1679575"/>
          </a:xfrm>
          <a:prstGeom prst="rect">
            <a:avLst/>
          </a:prstGeom>
          <a:noFill/>
          <a:ln w="9525">
            <a:noFill/>
            <a:miter lim="800000"/>
            <a:headEnd/>
            <a:tailEnd/>
          </a:ln>
        </p:spPr>
      </p:pic>
      <p:grpSp>
        <p:nvGrpSpPr>
          <p:cNvPr id="2" name="Group 6"/>
          <p:cNvGrpSpPr/>
          <p:nvPr/>
        </p:nvGrpSpPr>
        <p:grpSpPr>
          <a:xfrm>
            <a:off x="179512" y="1196752"/>
            <a:ext cx="1512168" cy="4680520"/>
            <a:chOff x="1345811" y="-144016"/>
            <a:chExt cx="1368152" cy="4680520"/>
          </a:xfrm>
          <a:scene3d>
            <a:camera prst="orthographicFront"/>
            <a:lightRig rig="threePt" dir="t"/>
          </a:scene3d>
        </p:grpSpPr>
        <p:sp>
          <p:nvSpPr>
            <p:cNvPr id="6" name="Rounded Rectangle 5"/>
            <p:cNvSpPr/>
            <p:nvPr/>
          </p:nvSpPr>
          <p:spPr>
            <a:xfrm>
              <a:off x="1345811" y="72008"/>
              <a:ext cx="1368152" cy="4464496"/>
            </a:xfrm>
            <a:prstGeom prst="roundRect">
              <a:avLst>
                <a:gd name="adj" fmla="val 10000"/>
              </a:avLst>
            </a:prstGeom>
            <a:solidFill>
              <a:srgbClr val="D3E151"/>
            </a:solidFill>
            <a:ln>
              <a:noFill/>
            </a:ln>
            <a:sp3d>
              <a:bevelT w="165100" prst="coolSlant"/>
            </a:sp3d>
          </p:spPr>
          <p:style>
            <a:lnRef idx="0">
              <a:schemeClr val="accent4">
                <a:hueOff val="0"/>
                <a:satOff val="0"/>
                <a:lumOff val="0"/>
                <a:alphaOff val="0"/>
              </a:schemeClr>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1345811" y="-144016"/>
              <a:ext cx="1296144" cy="1339348"/>
            </a:xfrm>
            <a:prstGeom prst="rect">
              <a:avLst/>
            </a:prstGeom>
            <a:ln>
              <a:noFill/>
            </a:ln>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57150" tIns="57150" rIns="57150" bIns="57150" spcCol="1270" anchor="ctr"/>
            <a:lstStyle/>
            <a:p>
              <a:pPr algn="ctr" defTabSz="666750">
                <a:lnSpc>
                  <a:spcPct val="90000"/>
                </a:lnSpc>
                <a:spcAft>
                  <a:spcPct val="35000"/>
                </a:spcAft>
                <a:defRPr/>
              </a:pPr>
              <a:r>
                <a:rPr lang="en-US" sz="1500" b="1" dirty="0">
                  <a:solidFill>
                    <a:schemeClr val="tx1"/>
                  </a:solidFill>
                  <a:latin typeface="Calibri" pitchFamily="34" charset="0"/>
                </a:rPr>
                <a:t>Smart Procurement</a:t>
              </a:r>
            </a:p>
          </p:txBody>
        </p:sp>
      </p:grpSp>
      <p:grpSp>
        <p:nvGrpSpPr>
          <p:cNvPr id="3" name="Group 7"/>
          <p:cNvGrpSpPr>
            <a:grpSpLocks/>
          </p:cNvGrpSpPr>
          <p:nvPr/>
        </p:nvGrpSpPr>
        <p:grpSpPr bwMode="auto">
          <a:xfrm>
            <a:off x="395288" y="2276475"/>
            <a:ext cx="998537" cy="647700"/>
            <a:chOff x="1633843" y="648072"/>
            <a:chExt cx="998885" cy="877094"/>
          </a:xfrm>
        </p:grpSpPr>
        <p:sp>
          <p:nvSpPr>
            <p:cNvPr id="9" name="Rounded Rectangle 8"/>
            <p:cNvSpPr/>
            <p:nvPr/>
          </p:nvSpPr>
          <p:spPr>
            <a:xfrm>
              <a:off x="1633843" y="648072"/>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0" name="Rounded Rectangle 6"/>
            <p:cNvSpPr/>
            <p:nvPr/>
          </p:nvSpPr>
          <p:spPr>
            <a:xfrm>
              <a:off x="1633843" y="648072"/>
              <a:ext cx="948067" cy="754559"/>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Early Engagement</a:t>
              </a:r>
            </a:p>
          </p:txBody>
        </p:sp>
      </p:grpSp>
      <p:grpSp>
        <p:nvGrpSpPr>
          <p:cNvPr id="4" name="Group 8"/>
          <p:cNvGrpSpPr>
            <a:grpSpLocks/>
          </p:cNvGrpSpPr>
          <p:nvPr/>
        </p:nvGrpSpPr>
        <p:grpSpPr bwMode="auto">
          <a:xfrm>
            <a:off x="395288" y="4005263"/>
            <a:ext cx="998537" cy="576262"/>
            <a:chOff x="1489827" y="2719917"/>
            <a:chExt cx="998885" cy="877094"/>
          </a:xfrm>
        </p:grpSpPr>
        <p:sp>
          <p:nvSpPr>
            <p:cNvPr id="12" name="Rounded Rectangle 11"/>
            <p:cNvSpPr/>
            <p:nvPr/>
          </p:nvSpPr>
          <p:spPr>
            <a:xfrm>
              <a:off x="1489827" y="2719917"/>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3" name="Rounded Rectangle 8"/>
            <p:cNvSpPr/>
            <p:nvPr/>
          </p:nvSpPr>
          <p:spPr>
            <a:xfrm>
              <a:off x="1489827" y="2719917"/>
              <a:ext cx="948067" cy="826354"/>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Independent Advice</a:t>
              </a:r>
            </a:p>
          </p:txBody>
        </p:sp>
      </p:grpSp>
      <p:grpSp>
        <p:nvGrpSpPr>
          <p:cNvPr id="5" name="Group 9"/>
          <p:cNvGrpSpPr>
            <a:grpSpLocks/>
          </p:cNvGrpSpPr>
          <p:nvPr/>
        </p:nvGrpSpPr>
        <p:grpSpPr bwMode="auto">
          <a:xfrm>
            <a:off x="395288" y="4797425"/>
            <a:ext cx="998537" cy="719138"/>
            <a:chOff x="1470671" y="3363795"/>
            <a:chExt cx="998885" cy="877094"/>
          </a:xfrm>
        </p:grpSpPr>
        <p:sp>
          <p:nvSpPr>
            <p:cNvPr id="15" name="Rounded Rectangle 14"/>
            <p:cNvSpPr/>
            <p:nvPr/>
          </p:nvSpPr>
          <p:spPr>
            <a:xfrm>
              <a:off x="1470671" y="3363795"/>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6" name="Rounded Rectangle 10"/>
            <p:cNvSpPr/>
            <p:nvPr/>
          </p:nvSpPr>
          <p:spPr>
            <a:xfrm>
              <a:off x="1496080" y="3388966"/>
              <a:ext cx="948067" cy="826752"/>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Benefits for Canadians</a:t>
              </a:r>
            </a:p>
          </p:txBody>
        </p:sp>
      </p:grpSp>
      <p:sp>
        <p:nvSpPr>
          <p:cNvPr id="17" name="Rounded Rectangle 16"/>
          <p:cNvSpPr/>
          <p:nvPr/>
        </p:nvSpPr>
        <p:spPr>
          <a:xfrm>
            <a:off x="395288" y="3141663"/>
            <a:ext cx="998537" cy="647700"/>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8" name="Rounded Rectangle 6"/>
          <p:cNvSpPr/>
          <p:nvPr/>
        </p:nvSpPr>
        <p:spPr>
          <a:xfrm>
            <a:off x="395288" y="3068638"/>
            <a:ext cx="947737" cy="754062"/>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Effective Governance</a:t>
            </a:r>
          </a:p>
        </p:txBody>
      </p:sp>
      <p:sp>
        <p:nvSpPr>
          <p:cNvPr id="33" name="Content Placeholder 2"/>
          <p:cNvSpPr txBox="1">
            <a:spLocks/>
          </p:cNvSpPr>
          <p:nvPr/>
        </p:nvSpPr>
        <p:spPr bwMode="auto">
          <a:xfrm flipH="1">
            <a:off x="1403350" y="3500438"/>
            <a:ext cx="7308850" cy="1512887"/>
          </a:xfrm>
          <a:prstGeom prst="homePlate">
            <a:avLst/>
          </a:prstGeom>
          <a:solidFill>
            <a:srgbClr val="D2CDD0"/>
          </a:solidFill>
          <a:ln w="9525">
            <a:solidFill>
              <a:schemeClr val="tx1"/>
            </a:solidFill>
            <a:miter lim="800000"/>
            <a:headEnd/>
            <a:tailEnd/>
          </a:ln>
        </p:spPr>
        <p:txBody>
          <a:bodyPr/>
          <a:lstStyle/>
          <a:p>
            <a:pPr>
              <a:defRPr/>
            </a:pPr>
            <a:r>
              <a:rPr lang="en-CA" sz="1800" dirty="0">
                <a:solidFill>
                  <a:schemeClr val="tx1"/>
                </a:solidFill>
                <a:latin typeface="+mn-lt"/>
              </a:rPr>
              <a:t>	</a:t>
            </a:r>
            <a:r>
              <a:rPr lang="en-CA" sz="1800" dirty="0">
                <a:solidFill>
                  <a:schemeClr val="tx1"/>
                </a:solidFill>
                <a:latin typeface="Calibri" pitchFamily="34" charset="0"/>
              </a:rPr>
              <a:t>Independent, impartial advice and expertise:</a:t>
            </a:r>
          </a:p>
          <a:p>
            <a:pPr marL="1435100" indent="-266700">
              <a:buFont typeface="Arial" pitchFamily="34" charset="0"/>
              <a:buChar char="•"/>
              <a:defRPr/>
            </a:pPr>
            <a:r>
              <a:rPr lang="en-CA" sz="1800" dirty="0">
                <a:solidFill>
                  <a:schemeClr val="tx1"/>
                </a:solidFill>
                <a:latin typeface="Calibri" pitchFamily="34" charset="0"/>
              </a:rPr>
              <a:t>Ensures the integrity of the procurement process (fair, open and transparent)</a:t>
            </a:r>
            <a:endParaRPr lang="en-US" sz="1800" dirty="0">
              <a:solidFill>
                <a:schemeClr val="tx1"/>
              </a:solidFill>
              <a:latin typeface="Calibri" pitchFamily="34" charset="0"/>
            </a:endParaRPr>
          </a:p>
          <a:p>
            <a:pPr marL="1435100" indent="-266700">
              <a:buFont typeface="Arial" pitchFamily="34" charset="0"/>
              <a:buChar char="•"/>
              <a:defRPr/>
            </a:pPr>
            <a:r>
              <a:rPr lang="en-CA" sz="1800" dirty="0">
                <a:solidFill>
                  <a:schemeClr val="tx1"/>
                </a:solidFill>
                <a:latin typeface="Calibri" pitchFamily="34" charset="0"/>
              </a:rPr>
              <a:t>Enables v</a:t>
            </a:r>
            <a:r>
              <a:rPr lang="en-US" sz="1800" dirty="0" err="1">
                <a:solidFill>
                  <a:schemeClr val="tx1"/>
                </a:solidFill>
                <a:latin typeface="Calibri" pitchFamily="34" charset="0"/>
              </a:rPr>
              <a:t>alidat</a:t>
            </a:r>
            <a:r>
              <a:rPr lang="en-CA" sz="1800" dirty="0">
                <a:solidFill>
                  <a:schemeClr val="tx1"/>
                </a:solidFill>
                <a:latin typeface="Calibri" pitchFamily="34" charset="0"/>
              </a:rPr>
              <a:t>ion</a:t>
            </a:r>
            <a:r>
              <a:rPr lang="en-US" sz="1800" dirty="0">
                <a:solidFill>
                  <a:schemeClr val="tx1"/>
                </a:solidFill>
                <a:latin typeface="Calibri" pitchFamily="34" charset="0"/>
              </a:rPr>
              <a:t> or benchmark</a:t>
            </a:r>
            <a:r>
              <a:rPr lang="en-CA" sz="1800" dirty="0" err="1">
                <a:solidFill>
                  <a:schemeClr val="tx1"/>
                </a:solidFill>
                <a:latin typeface="Calibri" pitchFamily="34" charset="0"/>
              </a:rPr>
              <a:t>ing</a:t>
            </a:r>
            <a:r>
              <a:rPr lang="en-US" sz="1800" dirty="0">
                <a:solidFill>
                  <a:schemeClr val="tx1"/>
                </a:solidFill>
                <a:latin typeface="Calibri" pitchFamily="34" charset="0"/>
              </a:rPr>
              <a:t> with experts in a specific field or market</a:t>
            </a:r>
            <a:endParaRPr lang="en-CA" sz="1800" dirty="0">
              <a:solidFill>
                <a:schemeClr val="tx1"/>
              </a:solidFill>
              <a:latin typeface="Calibri" pitchFamily="34" charset="0"/>
            </a:endParaRPr>
          </a:p>
          <a:p>
            <a:pPr>
              <a:defRPr/>
            </a:pPr>
            <a:endParaRPr lang="en-CA" sz="1800" dirty="0">
              <a:solidFill>
                <a:schemeClr val="tx1"/>
              </a:solidFill>
              <a:latin typeface="+mn-lt"/>
            </a:endParaRPr>
          </a:p>
          <a:p>
            <a:pPr lvl="1" eaLnBrk="0" hangingPunct="0">
              <a:spcBef>
                <a:spcPct val="20000"/>
              </a:spcBef>
              <a:defRPr/>
            </a:pPr>
            <a:r>
              <a:rPr lang="en-CA" sz="1600" kern="0" dirty="0">
                <a:solidFill>
                  <a:schemeClr val="tx1"/>
                </a:solidFill>
                <a:latin typeface="+mn-lt"/>
                <a:cs typeface="Arial" pitchFamily="34" charset="0"/>
              </a:rPr>
              <a:t> </a:t>
            </a:r>
          </a:p>
          <a:p>
            <a:pPr lvl="1" eaLnBrk="0" hangingPunct="0">
              <a:spcBef>
                <a:spcPct val="20000"/>
              </a:spcBef>
              <a:defRPr/>
            </a:pPr>
            <a:endParaRPr lang="en-CA" sz="1200" kern="0" dirty="0">
              <a:solidFill>
                <a:schemeClr val="tx1"/>
              </a:solidFill>
              <a:latin typeface="+mn-lt"/>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group of people.jpg"/>
          <p:cNvPicPr>
            <a:picLocks noChangeAspect="1"/>
          </p:cNvPicPr>
          <p:nvPr/>
        </p:nvPicPr>
        <p:blipFill>
          <a:blip r:embed="rId3" cstate="print"/>
          <a:srcRect/>
          <a:stretch>
            <a:fillRect/>
          </a:stretch>
        </p:blipFill>
        <p:spPr bwMode="auto">
          <a:xfrm>
            <a:off x="2916238" y="765175"/>
            <a:ext cx="3348037" cy="2879725"/>
          </a:xfrm>
          <a:prstGeom prst="rect">
            <a:avLst/>
          </a:prstGeom>
          <a:noFill/>
          <a:ln w="9525">
            <a:noFill/>
            <a:miter lim="800000"/>
            <a:headEnd/>
            <a:tailEnd/>
          </a:ln>
        </p:spPr>
      </p:pic>
      <p:sp>
        <p:nvSpPr>
          <p:cNvPr id="22531" name="Title 1"/>
          <p:cNvSpPr>
            <a:spLocks noGrp="1"/>
          </p:cNvSpPr>
          <p:nvPr>
            <p:ph type="title"/>
          </p:nvPr>
        </p:nvSpPr>
        <p:spPr>
          <a:xfrm>
            <a:off x="684213" y="685800"/>
            <a:ext cx="7772400" cy="998538"/>
          </a:xfrm>
        </p:spPr>
        <p:txBody>
          <a:bodyPr>
            <a:normAutofit fontScale="90000"/>
          </a:bodyPr>
          <a:lstStyle/>
          <a:p>
            <a:pPr>
              <a:defRPr/>
            </a:pPr>
            <a:r>
              <a:rPr lang="en-CA" sz="2800" b="1" dirty="0" smtClean="0">
                <a:latin typeface="+mn-lt"/>
              </a:rPr>
              <a:t/>
            </a:r>
            <a:br>
              <a:rPr lang="en-CA" sz="2800" b="1" dirty="0" smtClean="0">
                <a:latin typeface="+mn-lt"/>
              </a:rPr>
            </a:br>
            <a:r>
              <a:rPr lang="en-CA" sz="3600" b="1" dirty="0" smtClean="0">
                <a:latin typeface="Calibri" pitchFamily="34" charset="0"/>
              </a:rPr>
              <a:t>Benefits for Canadians</a:t>
            </a:r>
            <a:r>
              <a:rPr lang="en-CA" b="1" dirty="0" smtClean="0">
                <a:latin typeface="+mn-lt"/>
              </a:rPr>
              <a:t/>
            </a:r>
            <a:br>
              <a:rPr lang="en-CA" b="1" dirty="0" smtClean="0">
                <a:latin typeface="+mn-lt"/>
              </a:rPr>
            </a:br>
            <a:endParaRPr lang="en-CA" b="1" dirty="0" smtClean="0">
              <a:latin typeface="+mn-lt"/>
            </a:endParaRPr>
          </a:p>
        </p:txBody>
      </p:sp>
      <p:grpSp>
        <p:nvGrpSpPr>
          <p:cNvPr id="2" name="Group 6"/>
          <p:cNvGrpSpPr/>
          <p:nvPr/>
        </p:nvGrpSpPr>
        <p:grpSpPr>
          <a:xfrm>
            <a:off x="179512" y="908720"/>
            <a:ext cx="1512168" cy="4680520"/>
            <a:chOff x="1345811" y="-144016"/>
            <a:chExt cx="1368152" cy="4680520"/>
          </a:xfrm>
          <a:scene3d>
            <a:camera prst="orthographicFront"/>
            <a:lightRig rig="threePt" dir="t"/>
          </a:scene3d>
        </p:grpSpPr>
        <p:sp>
          <p:nvSpPr>
            <p:cNvPr id="6" name="Rounded Rectangle 5"/>
            <p:cNvSpPr/>
            <p:nvPr/>
          </p:nvSpPr>
          <p:spPr>
            <a:xfrm>
              <a:off x="1345811" y="72008"/>
              <a:ext cx="1368152" cy="4464496"/>
            </a:xfrm>
            <a:prstGeom prst="roundRect">
              <a:avLst>
                <a:gd name="adj" fmla="val 10000"/>
              </a:avLst>
            </a:prstGeom>
            <a:solidFill>
              <a:srgbClr val="D3E151"/>
            </a:solidFill>
            <a:ln>
              <a:noFill/>
            </a:ln>
            <a:sp3d>
              <a:bevelT w="165100" prst="coolSlant"/>
            </a:sp3d>
          </p:spPr>
          <p:style>
            <a:lnRef idx="0">
              <a:schemeClr val="accent4">
                <a:hueOff val="0"/>
                <a:satOff val="0"/>
                <a:lumOff val="0"/>
                <a:alphaOff val="0"/>
              </a:schemeClr>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1345811" y="-144016"/>
              <a:ext cx="1296144" cy="1339348"/>
            </a:xfrm>
            <a:prstGeom prst="rect">
              <a:avLst/>
            </a:prstGeom>
            <a:ln>
              <a:noFill/>
            </a:ln>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57150" tIns="57150" rIns="57150" bIns="57150" spcCol="1270" anchor="ctr"/>
            <a:lstStyle/>
            <a:p>
              <a:pPr algn="ctr" defTabSz="666750">
                <a:lnSpc>
                  <a:spcPct val="90000"/>
                </a:lnSpc>
                <a:spcAft>
                  <a:spcPct val="35000"/>
                </a:spcAft>
                <a:defRPr/>
              </a:pPr>
              <a:r>
                <a:rPr lang="en-US" sz="1500" b="1" dirty="0">
                  <a:solidFill>
                    <a:schemeClr val="tx1"/>
                  </a:solidFill>
                  <a:latin typeface="Calibri" pitchFamily="34" charset="0"/>
                </a:rPr>
                <a:t>Smart Procurement</a:t>
              </a:r>
            </a:p>
          </p:txBody>
        </p:sp>
      </p:grpSp>
      <p:grpSp>
        <p:nvGrpSpPr>
          <p:cNvPr id="3" name="Group 7"/>
          <p:cNvGrpSpPr>
            <a:grpSpLocks/>
          </p:cNvGrpSpPr>
          <p:nvPr/>
        </p:nvGrpSpPr>
        <p:grpSpPr bwMode="auto">
          <a:xfrm>
            <a:off x="395288" y="1989138"/>
            <a:ext cx="998537" cy="647700"/>
            <a:chOff x="1633843" y="648072"/>
            <a:chExt cx="998885" cy="877094"/>
          </a:xfrm>
        </p:grpSpPr>
        <p:sp>
          <p:nvSpPr>
            <p:cNvPr id="9" name="Rounded Rectangle 8"/>
            <p:cNvSpPr/>
            <p:nvPr/>
          </p:nvSpPr>
          <p:spPr>
            <a:xfrm>
              <a:off x="1633843" y="648072"/>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0" name="Rounded Rectangle 6"/>
            <p:cNvSpPr/>
            <p:nvPr/>
          </p:nvSpPr>
          <p:spPr>
            <a:xfrm>
              <a:off x="1633843" y="648072"/>
              <a:ext cx="948067" cy="754558"/>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Early Engagement</a:t>
              </a:r>
            </a:p>
          </p:txBody>
        </p:sp>
      </p:grpSp>
      <p:grpSp>
        <p:nvGrpSpPr>
          <p:cNvPr id="4" name="Group 8"/>
          <p:cNvGrpSpPr>
            <a:grpSpLocks/>
          </p:cNvGrpSpPr>
          <p:nvPr/>
        </p:nvGrpSpPr>
        <p:grpSpPr bwMode="auto">
          <a:xfrm>
            <a:off x="395288" y="3716338"/>
            <a:ext cx="998537" cy="576262"/>
            <a:chOff x="1489827" y="2719917"/>
            <a:chExt cx="998885" cy="877094"/>
          </a:xfrm>
        </p:grpSpPr>
        <p:sp>
          <p:nvSpPr>
            <p:cNvPr id="12" name="Rounded Rectangle 11"/>
            <p:cNvSpPr/>
            <p:nvPr/>
          </p:nvSpPr>
          <p:spPr>
            <a:xfrm>
              <a:off x="1489827" y="2719917"/>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3" name="Rounded Rectangle 8"/>
            <p:cNvSpPr/>
            <p:nvPr/>
          </p:nvSpPr>
          <p:spPr>
            <a:xfrm>
              <a:off x="1489827" y="2719917"/>
              <a:ext cx="948067" cy="826354"/>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Independent Advice</a:t>
              </a:r>
            </a:p>
          </p:txBody>
        </p:sp>
      </p:grpSp>
      <p:grpSp>
        <p:nvGrpSpPr>
          <p:cNvPr id="5" name="Group 9"/>
          <p:cNvGrpSpPr>
            <a:grpSpLocks/>
          </p:cNvGrpSpPr>
          <p:nvPr/>
        </p:nvGrpSpPr>
        <p:grpSpPr bwMode="auto">
          <a:xfrm>
            <a:off x="395288" y="4508500"/>
            <a:ext cx="998537" cy="720725"/>
            <a:chOff x="1470671" y="3363795"/>
            <a:chExt cx="998885" cy="877094"/>
          </a:xfrm>
        </p:grpSpPr>
        <p:sp>
          <p:nvSpPr>
            <p:cNvPr id="15" name="Rounded Rectangle 14"/>
            <p:cNvSpPr/>
            <p:nvPr/>
          </p:nvSpPr>
          <p:spPr>
            <a:xfrm>
              <a:off x="1470671" y="3363795"/>
              <a:ext cx="998885" cy="877094"/>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6" name="Rounded Rectangle 10"/>
            <p:cNvSpPr/>
            <p:nvPr/>
          </p:nvSpPr>
          <p:spPr>
            <a:xfrm>
              <a:off x="1496080" y="3388911"/>
              <a:ext cx="948067" cy="826864"/>
            </a:xfrm>
            <a:prstGeom prst="rect">
              <a:avLst/>
            </a:prstGeom>
            <a:noFill/>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Benefits for Canadians</a:t>
              </a:r>
            </a:p>
          </p:txBody>
        </p:sp>
      </p:grpSp>
      <p:sp>
        <p:nvSpPr>
          <p:cNvPr id="17" name="Rounded Rectangle 16"/>
          <p:cNvSpPr/>
          <p:nvPr/>
        </p:nvSpPr>
        <p:spPr>
          <a:xfrm>
            <a:off x="395288" y="2852738"/>
            <a:ext cx="998537" cy="647700"/>
          </a:xfrm>
          <a:prstGeom prst="roundRect">
            <a:avLst>
              <a:gd name="adj" fmla="val 10000"/>
            </a:avLst>
          </a:prstGeom>
          <a:solidFill>
            <a:schemeClr val="bg2">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18" name="Rounded Rectangle 6"/>
          <p:cNvSpPr/>
          <p:nvPr/>
        </p:nvSpPr>
        <p:spPr>
          <a:xfrm>
            <a:off x="395288" y="2781300"/>
            <a:ext cx="947737" cy="754063"/>
          </a:xfrm>
          <a:prstGeom prst="rect">
            <a:avLst/>
          </a:prstGeom>
        </p:spPr>
        <p:style>
          <a:lnRef idx="0">
            <a:scrgbClr r="0" g="0" b="0"/>
          </a:lnRef>
          <a:fillRef idx="0">
            <a:scrgbClr r="0" g="0" b="0"/>
          </a:fillRef>
          <a:effectRef idx="0">
            <a:scrgbClr r="0" g="0" b="0"/>
          </a:effectRef>
          <a:fontRef idx="minor">
            <a:schemeClr val="lt1"/>
          </a:fontRef>
        </p:style>
        <p:txBody>
          <a:bodyPr lIns="27940" tIns="20955" rIns="27940" bIns="20955" spcCol="1270" anchor="ctr"/>
          <a:lstStyle/>
          <a:p>
            <a:pPr algn="ctr" defTabSz="488950">
              <a:lnSpc>
                <a:spcPct val="90000"/>
              </a:lnSpc>
              <a:spcAft>
                <a:spcPct val="35000"/>
              </a:spcAft>
              <a:defRPr/>
            </a:pPr>
            <a:r>
              <a:rPr lang="en-US" sz="1100" dirty="0">
                <a:latin typeface="Calibri" pitchFamily="34" charset="0"/>
              </a:rPr>
              <a:t>Effective Governance</a:t>
            </a:r>
          </a:p>
        </p:txBody>
      </p:sp>
      <p:sp>
        <p:nvSpPr>
          <p:cNvPr id="19" name="Content Placeholder 2"/>
          <p:cNvSpPr txBox="1">
            <a:spLocks/>
          </p:cNvSpPr>
          <p:nvPr/>
        </p:nvSpPr>
        <p:spPr bwMode="auto">
          <a:xfrm flipH="1">
            <a:off x="1403350" y="3789363"/>
            <a:ext cx="7308850" cy="2230437"/>
          </a:xfrm>
          <a:prstGeom prst="homePlate">
            <a:avLst/>
          </a:prstGeom>
          <a:solidFill>
            <a:srgbClr val="D2CDD0"/>
          </a:solidFill>
          <a:ln w="9525">
            <a:solidFill>
              <a:schemeClr val="tx1"/>
            </a:solidFill>
            <a:miter lim="800000"/>
            <a:headEnd/>
            <a:tailEnd/>
          </a:ln>
        </p:spPr>
        <p:txBody>
          <a:bodyPr/>
          <a:lstStyle/>
          <a:p>
            <a:pPr marL="622300" indent="-177800">
              <a:buFont typeface="Arial" pitchFamily="34" charset="0"/>
              <a:buChar char="•"/>
              <a:defRPr/>
            </a:pPr>
            <a:r>
              <a:rPr lang="en-US" sz="1800" dirty="0">
                <a:solidFill>
                  <a:schemeClr val="tx1"/>
                </a:solidFill>
                <a:latin typeface="Calibri" pitchFamily="34" charset="0"/>
              </a:rPr>
              <a:t>Canadian economic growth </a:t>
            </a:r>
          </a:p>
          <a:p>
            <a:pPr marL="622300" indent="-177800">
              <a:buFont typeface="Arial" pitchFamily="34" charset="0"/>
              <a:buChar char="•"/>
              <a:defRPr/>
            </a:pPr>
            <a:r>
              <a:rPr lang="en-US" sz="1800" dirty="0">
                <a:solidFill>
                  <a:schemeClr val="tx1"/>
                </a:solidFill>
                <a:latin typeface="Calibri" pitchFamily="34" charset="0"/>
              </a:rPr>
              <a:t>Job creation</a:t>
            </a:r>
            <a:endParaRPr lang="en-CA" sz="1800" dirty="0">
              <a:solidFill>
                <a:schemeClr val="tx1"/>
              </a:solidFill>
              <a:latin typeface="Calibri" pitchFamily="34" charset="0"/>
            </a:endParaRPr>
          </a:p>
          <a:p>
            <a:pPr marL="622300" indent="-177800">
              <a:buFont typeface="Arial" pitchFamily="34" charset="0"/>
              <a:buChar char="•"/>
              <a:defRPr/>
            </a:pPr>
            <a:r>
              <a:rPr lang="en-US" sz="1800" dirty="0">
                <a:solidFill>
                  <a:schemeClr val="tx1"/>
                </a:solidFill>
                <a:latin typeface="Calibri" pitchFamily="34" charset="0"/>
              </a:rPr>
              <a:t>Global competitiveness, innovation</a:t>
            </a:r>
          </a:p>
          <a:p>
            <a:pPr marL="622300" indent="-177800">
              <a:buFont typeface="Arial" pitchFamily="34" charset="0"/>
              <a:buChar char="•"/>
              <a:defRPr/>
            </a:pPr>
            <a:r>
              <a:rPr lang="en-US" sz="1800" dirty="0">
                <a:solidFill>
                  <a:schemeClr val="tx1"/>
                </a:solidFill>
                <a:latin typeface="Calibri" pitchFamily="34" charset="0"/>
              </a:rPr>
              <a:t>Industrial and regional benefits</a:t>
            </a:r>
            <a:endParaRPr lang="en-CA" sz="1800" dirty="0">
              <a:solidFill>
                <a:schemeClr val="tx1"/>
              </a:solidFill>
              <a:latin typeface="Calibri" pitchFamily="34" charset="0"/>
            </a:endParaRPr>
          </a:p>
          <a:p>
            <a:pPr marL="622300" indent="-177800">
              <a:buFont typeface="Arial" pitchFamily="34" charset="0"/>
              <a:buChar char="•"/>
              <a:defRPr/>
            </a:pPr>
            <a:r>
              <a:rPr lang="en-US" sz="1800" dirty="0">
                <a:solidFill>
                  <a:schemeClr val="tx1"/>
                </a:solidFill>
                <a:latin typeface="Calibri" pitchFamily="34" charset="0"/>
              </a:rPr>
              <a:t>Green procurement and sustainable development</a:t>
            </a:r>
            <a:endParaRPr lang="en-CA" sz="1800" dirty="0">
              <a:solidFill>
                <a:schemeClr val="tx1"/>
              </a:solidFill>
              <a:latin typeface="Calibri" pitchFamily="34" charset="0"/>
            </a:endParaRPr>
          </a:p>
          <a:p>
            <a:pPr marL="622300" indent="-177800">
              <a:buFont typeface="Arial" pitchFamily="34" charset="0"/>
              <a:buChar char="•"/>
              <a:defRPr/>
            </a:pPr>
            <a:r>
              <a:rPr lang="en-US" sz="1800" dirty="0">
                <a:solidFill>
                  <a:schemeClr val="tx1"/>
                </a:solidFill>
                <a:latin typeface="Calibri" pitchFamily="34" charset="0"/>
              </a:rPr>
              <a:t>Opportunities for Small and Medium Enterprises, Aboriginals </a:t>
            </a:r>
          </a:p>
          <a:p>
            <a:pPr marL="622300" indent="-177800">
              <a:buFont typeface="Arial" pitchFamily="34" charset="0"/>
              <a:buChar char="•"/>
              <a:defRPr/>
            </a:pPr>
            <a:r>
              <a:rPr lang="en-US" sz="1800" dirty="0">
                <a:solidFill>
                  <a:schemeClr val="tx1"/>
                </a:solidFill>
                <a:latin typeface="Calibri" pitchFamily="34" charset="0"/>
              </a:rPr>
              <a:t>Stewardship</a:t>
            </a:r>
            <a:endParaRPr lang="en-CA" sz="1800" dirty="0">
              <a:solidFill>
                <a:schemeClr val="tx1"/>
              </a:solidFill>
              <a:latin typeface="Calibri" pitchFamily="34" charset="0"/>
            </a:endParaRPr>
          </a:p>
          <a:p>
            <a:pPr>
              <a:defRPr/>
            </a:pPr>
            <a:endParaRPr lang="en-CA" sz="1800" dirty="0">
              <a:solidFill>
                <a:schemeClr val="tx1"/>
              </a:solidFill>
              <a:latin typeface="+mn-lt"/>
            </a:endParaRPr>
          </a:p>
          <a:p>
            <a:pPr lvl="1" eaLnBrk="0" hangingPunct="0">
              <a:spcBef>
                <a:spcPct val="20000"/>
              </a:spcBef>
              <a:defRPr/>
            </a:pPr>
            <a:r>
              <a:rPr lang="en-CA" sz="1600" kern="0" dirty="0">
                <a:solidFill>
                  <a:schemeClr val="tx1"/>
                </a:solidFill>
                <a:latin typeface="+mn-lt"/>
                <a:cs typeface="Arial" pitchFamily="34" charset="0"/>
              </a:rPr>
              <a:t> </a:t>
            </a:r>
          </a:p>
          <a:p>
            <a:pPr lvl="1" eaLnBrk="0" hangingPunct="0">
              <a:spcBef>
                <a:spcPct val="20000"/>
              </a:spcBef>
              <a:defRPr/>
            </a:pPr>
            <a:endParaRPr lang="en-CA" sz="1200" kern="0" dirty="0">
              <a:solidFill>
                <a:schemeClr val="tx1"/>
              </a:solidFill>
              <a:latin typeface="+mn-l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676275"/>
            <a:ext cx="7778824" cy="1000125"/>
          </a:xfrm>
        </p:spPr>
        <p:txBody>
          <a:bodyPr/>
          <a:lstStyle/>
          <a:p>
            <a:pPr>
              <a:defRPr/>
            </a:pPr>
            <a:r>
              <a:rPr lang="en-CA" sz="2800" b="1" dirty="0" smtClean="0">
                <a:latin typeface="Calibri" pitchFamily="34" charset="0"/>
              </a:rPr>
              <a:t>E-Procurement Solution to Support </a:t>
            </a:r>
            <a:br>
              <a:rPr lang="en-CA" sz="2800" b="1" dirty="0" smtClean="0">
                <a:latin typeface="Calibri" pitchFamily="34" charset="0"/>
              </a:rPr>
            </a:br>
            <a:r>
              <a:rPr lang="en-CA" sz="2800" b="1" dirty="0" smtClean="0">
                <a:latin typeface="Calibri" pitchFamily="34" charset="0"/>
              </a:rPr>
              <a:t>the Smart Initiative</a:t>
            </a:r>
          </a:p>
        </p:txBody>
      </p:sp>
      <p:sp>
        <p:nvSpPr>
          <p:cNvPr id="11271" name="Rectangle 14"/>
          <p:cNvSpPr>
            <a:spLocks noChangeArrowheads="1"/>
          </p:cNvSpPr>
          <p:nvPr/>
        </p:nvSpPr>
        <p:spPr bwMode="auto">
          <a:xfrm>
            <a:off x="611560" y="1700808"/>
            <a:ext cx="7772400" cy="584200"/>
          </a:xfrm>
          <a:prstGeom prst="rect">
            <a:avLst/>
          </a:prstGeom>
          <a:noFill/>
          <a:ln w="9525">
            <a:noFill/>
            <a:miter lim="800000"/>
            <a:headEnd/>
            <a:tailEnd/>
          </a:ln>
        </p:spPr>
        <p:txBody>
          <a:bodyPr>
            <a:spAutoFit/>
          </a:bodyPr>
          <a:lstStyle/>
          <a:p>
            <a:pPr algn="ctr">
              <a:buFontTx/>
              <a:buNone/>
            </a:pPr>
            <a:r>
              <a:rPr lang="en-US" sz="1600" dirty="0">
                <a:solidFill>
                  <a:schemeClr val="tx1"/>
                </a:solidFill>
                <a:latin typeface="Calibri" pitchFamily="34" charset="0"/>
              </a:rPr>
              <a:t>Using technology to achieve the best possible procurement outcomes with efficient, interconnected and nimble processes, structures and systems.</a:t>
            </a:r>
          </a:p>
        </p:txBody>
      </p:sp>
      <p:sp>
        <p:nvSpPr>
          <p:cNvPr id="17" name="Content Placeholder 16"/>
          <p:cNvSpPr>
            <a:spLocks noGrp="1"/>
          </p:cNvSpPr>
          <p:nvPr>
            <p:ph idx="1"/>
          </p:nvPr>
        </p:nvSpPr>
        <p:spPr>
          <a:xfrm>
            <a:off x="685800" y="2420888"/>
            <a:ext cx="7772400" cy="3888432"/>
          </a:xfrm>
        </p:spPr>
        <p:txBody>
          <a:bodyPr/>
          <a:lstStyle/>
          <a:p>
            <a:pPr>
              <a:spcBef>
                <a:spcPts val="0"/>
              </a:spcBef>
            </a:pPr>
            <a:r>
              <a:rPr lang="en-CA" sz="1350" b="1" dirty="0" smtClean="0">
                <a:latin typeface="Calibri" pitchFamily="34" charset="0"/>
              </a:rPr>
              <a:t>Strategic Sourcing and Contract Management Services </a:t>
            </a:r>
            <a:r>
              <a:rPr lang="en-CA" sz="1350" dirty="0" smtClean="0">
                <a:latin typeface="Calibri" pitchFamily="34" charset="0"/>
              </a:rPr>
              <a:t>– An integrated and modern online strategic  sourcing application suite consisting of electronic sourcing, contract lifecycle management, supplier  relationship management and spend management. </a:t>
            </a:r>
          </a:p>
          <a:p>
            <a:pPr>
              <a:spcBef>
                <a:spcPts val="0"/>
              </a:spcBef>
            </a:pPr>
            <a:endParaRPr lang="en-CA" sz="1350" dirty="0" smtClean="0">
              <a:latin typeface="Calibri" pitchFamily="34" charset="0"/>
            </a:endParaRPr>
          </a:p>
          <a:p>
            <a:pPr>
              <a:spcBef>
                <a:spcPts val="0"/>
              </a:spcBef>
            </a:pPr>
            <a:r>
              <a:rPr lang="en-CA" sz="1350" b="1" dirty="0" smtClean="0">
                <a:latin typeface="Calibri" pitchFamily="34" charset="0"/>
              </a:rPr>
              <a:t>e-Purchasing Services </a:t>
            </a:r>
            <a:r>
              <a:rPr lang="en-CA" sz="1350" dirty="0" smtClean="0">
                <a:latin typeface="Calibri" pitchFamily="34" charset="0"/>
              </a:rPr>
              <a:t>- The electronic ordering of goods and services available on PWGSC Framework Agreements by clients.</a:t>
            </a:r>
          </a:p>
          <a:p>
            <a:pPr>
              <a:spcBef>
                <a:spcPts val="0"/>
              </a:spcBef>
            </a:pPr>
            <a:endParaRPr lang="en-CA" sz="1350" dirty="0" smtClean="0">
              <a:latin typeface="Calibri" pitchFamily="34" charset="0"/>
            </a:endParaRPr>
          </a:p>
          <a:p>
            <a:pPr>
              <a:spcBef>
                <a:spcPts val="0"/>
              </a:spcBef>
            </a:pPr>
            <a:r>
              <a:rPr lang="en-CA" sz="1350" b="1" dirty="0" smtClean="0">
                <a:latin typeface="Calibri" pitchFamily="34" charset="0"/>
              </a:rPr>
              <a:t>Business Intelligence</a:t>
            </a:r>
            <a:r>
              <a:rPr lang="en-CA" sz="1350" dirty="0" smtClean="0">
                <a:latin typeface="Calibri" pitchFamily="34" charset="0"/>
              </a:rPr>
              <a:t>, market analysis, and reporting services on all aspects of the underlying databases to enable GC access to key decision-making information as well as to inform departmental and public reporting requirements. </a:t>
            </a:r>
            <a:br>
              <a:rPr lang="en-CA" sz="1350" dirty="0" smtClean="0">
                <a:latin typeface="Calibri" pitchFamily="34" charset="0"/>
              </a:rPr>
            </a:br>
            <a:endParaRPr lang="en-CA" sz="1350" dirty="0" smtClean="0">
              <a:latin typeface="Calibri" pitchFamily="34" charset="0"/>
            </a:endParaRPr>
          </a:p>
          <a:p>
            <a:pPr>
              <a:spcBef>
                <a:spcPts val="0"/>
              </a:spcBef>
            </a:pPr>
            <a:r>
              <a:rPr lang="en-CA" sz="1350" b="1" dirty="0" smtClean="0">
                <a:latin typeface="Calibri" pitchFamily="34" charset="0"/>
              </a:rPr>
              <a:t>Flexible Solution </a:t>
            </a:r>
            <a:r>
              <a:rPr lang="en-CA" sz="1350" dirty="0" smtClean="0">
                <a:latin typeface="Calibri" pitchFamily="34" charset="0"/>
              </a:rPr>
              <a:t>that allows a business user to configure the solution (add new fields, web forms, alter workflow, approval rules, and create new reports) without additional services from the  supplier; and </a:t>
            </a:r>
          </a:p>
          <a:p>
            <a:pPr>
              <a:spcBef>
                <a:spcPts val="0"/>
              </a:spcBef>
            </a:pPr>
            <a:endParaRPr lang="en-CA" sz="1350" dirty="0" smtClean="0">
              <a:latin typeface="Calibri" pitchFamily="34" charset="0"/>
            </a:endParaRPr>
          </a:p>
          <a:p>
            <a:pPr>
              <a:spcBef>
                <a:spcPts val="0"/>
              </a:spcBef>
            </a:pPr>
            <a:r>
              <a:rPr lang="en-CA" sz="1350" b="1" dirty="0" smtClean="0">
                <a:latin typeface="Calibri" pitchFamily="34" charset="0"/>
              </a:rPr>
              <a:t>System Support </a:t>
            </a:r>
            <a:r>
              <a:rPr lang="en-CA" sz="1350" dirty="0" smtClean="0">
                <a:latin typeface="Calibri" pitchFamily="34" charset="0"/>
              </a:rPr>
              <a:t>– Bilingual (French and English) help desk call centre may be required, system  documentation (technical and user), and associated system user training for the above  components. </a:t>
            </a:r>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solidFill>
                  <a:schemeClr val="tx1"/>
                </a:solidFill>
                <a:latin typeface="Calibri" pitchFamily="34" charset="0"/>
              </a:rPr>
              <a:t>E-Procurement - Guiding Principles</a:t>
            </a:r>
            <a:endParaRPr lang="en-CA" b="1" dirty="0">
              <a:solidFill>
                <a:schemeClr val="tx1"/>
              </a:solidFill>
            </a:endParaRPr>
          </a:p>
        </p:txBody>
      </p:sp>
      <p:graphicFrame>
        <p:nvGraphicFramePr>
          <p:cNvPr id="4" name="Content Placeholder 15"/>
          <p:cNvGraphicFramePr>
            <a:graphicFrameLocks/>
          </p:cNvGraphicFramePr>
          <p:nvPr>
            <p:extLst>
              <p:ext uri="{D42A27DB-BD31-4B8C-83A1-F6EECF244321}">
                <p14:modId xmlns:p14="http://schemas.microsoft.com/office/powerpoint/2010/main" xmlns="" val="514984678"/>
              </p:ext>
            </p:extLst>
          </p:nvPr>
        </p:nvGraphicFramePr>
        <p:xfrm>
          <a:off x="539552" y="170080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latin typeface="Calibri" pitchFamily="34" charset="0"/>
              </a:rPr>
              <a:t>Defence Procurement Strategy to Support </a:t>
            </a:r>
            <a:br>
              <a:rPr lang="en-CA" sz="3200" b="1" dirty="0" smtClean="0">
                <a:latin typeface="Calibri" pitchFamily="34" charset="0"/>
              </a:rPr>
            </a:br>
            <a:r>
              <a:rPr lang="en-CA" sz="3200" b="1" dirty="0" smtClean="0">
                <a:latin typeface="Calibri" pitchFamily="34" charset="0"/>
              </a:rPr>
              <a:t>the Smart Initiative</a:t>
            </a:r>
            <a:endParaRPr lang="en-CA" sz="3200" dirty="0"/>
          </a:p>
        </p:txBody>
      </p:sp>
      <p:sp>
        <p:nvSpPr>
          <p:cNvPr id="3" name="Content Placeholder 2"/>
          <p:cNvSpPr>
            <a:spLocks noGrp="1"/>
          </p:cNvSpPr>
          <p:nvPr>
            <p:ph idx="1"/>
          </p:nvPr>
        </p:nvSpPr>
        <p:spPr>
          <a:xfrm>
            <a:off x="685800" y="1772816"/>
            <a:ext cx="7772400" cy="4323184"/>
          </a:xfrm>
          <a:noFill/>
        </p:spPr>
        <p:txBody>
          <a:bodyPr/>
          <a:lstStyle/>
          <a:p>
            <a:pPr lvl="0"/>
            <a:r>
              <a:rPr lang="en-CA" sz="1800" dirty="0" smtClean="0">
                <a:latin typeface="Calibri" pitchFamily="34" charset="0"/>
              </a:rPr>
              <a:t>The Defence Procurement Strategy (DPS) fulfills the Government’s commitment to ensure defence equipment procurement creates economic opportunities and jobs for Canadians.  </a:t>
            </a:r>
          </a:p>
          <a:p>
            <a:pPr lvl="0">
              <a:buNone/>
            </a:pPr>
            <a:endParaRPr lang="en-CA" sz="700" dirty="0" smtClean="0">
              <a:latin typeface="Calibri" pitchFamily="34" charset="0"/>
            </a:endParaRPr>
          </a:p>
          <a:p>
            <a:pPr lvl="0"/>
            <a:r>
              <a:rPr lang="en-CA" sz="1800" dirty="0" smtClean="0">
                <a:latin typeface="Calibri" pitchFamily="34" charset="0"/>
              </a:rPr>
              <a:t>Improving economic outcomes from defence procurement is not only good for Canadian industry and the defence industrial base; it’s a strategic choice that will enhance Canadian sovereignty and national security.</a:t>
            </a:r>
          </a:p>
          <a:p>
            <a:pPr lvl="0"/>
            <a:endParaRPr lang="en-CA" sz="1050" dirty="0" smtClean="0">
              <a:latin typeface="Calibri" pitchFamily="34" charset="0"/>
            </a:endParaRPr>
          </a:p>
          <a:p>
            <a:pPr lvl="0"/>
            <a:r>
              <a:rPr lang="en-CA" sz="1800" dirty="0" smtClean="0">
                <a:latin typeface="Calibri" pitchFamily="34" charset="0"/>
              </a:rPr>
              <a:t>The DPS represents a fundamental change in the way the Government of Canada conducts defence procurement.</a:t>
            </a:r>
          </a:p>
          <a:p>
            <a:pPr lvl="0">
              <a:buNone/>
            </a:pPr>
            <a:endParaRPr lang="en-CA" sz="1100" dirty="0" smtClean="0">
              <a:latin typeface="Calibri" pitchFamily="34" charset="0"/>
            </a:endParaRPr>
          </a:p>
          <a:p>
            <a:r>
              <a:rPr lang="en-CA" sz="1800" dirty="0" smtClean="0">
                <a:latin typeface="Calibri" pitchFamily="34" charset="0"/>
              </a:rPr>
              <a:t>It is informed by the Government’s extensive engagement with the industry and by the recommendations found in the </a:t>
            </a:r>
            <a:r>
              <a:rPr lang="en-CA" sz="1800" u="sng" dirty="0" smtClean="0">
                <a:latin typeface="Calibri" pitchFamily="34" charset="0"/>
                <a:hlinkClick r:id="rId3"/>
              </a:rPr>
              <a:t>Jenkins</a:t>
            </a:r>
            <a:r>
              <a:rPr lang="en-CA" sz="1800" dirty="0" smtClean="0">
                <a:latin typeface="Calibri" pitchFamily="34" charset="0"/>
              </a:rPr>
              <a:t> and </a:t>
            </a:r>
            <a:r>
              <a:rPr lang="en-CA" sz="1800" u="sng" dirty="0" smtClean="0">
                <a:latin typeface="Calibri" pitchFamily="34" charset="0"/>
                <a:hlinkClick r:id="rId4"/>
              </a:rPr>
              <a:t>Emerson</a:t>
            </a:r>
            <a:r>
              <a:rPr lang="en-CA" sz="1800" dirty="0" smtClean="0">
                <a:latin typeface="Calibri" pitchFamily="34" charset="0"/>
              </a:rPr>
              <a:t> reports commissioned by the Government of Canada.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836613"/>
            <a:ext cx="7772400" cy="998537"/>
          </a:xfrm>
        </p:spPr>
        <p:txBody>
          <a:bodyPr/>
          <a:lstStyle/>
          <a:p>
            <a:pPr eaLnBrk="1" hangingPunct="1"/>
            <a:r>
              <a:rPr lang="en-CA" dirty="0" smtClean="0"/>
              <a:t>Agenda</a:t>
            </a:r>
            <a:endParaRPr lang="en-US" dirty="0" smtClean="0"/>
          </a:p>
        </p:txBody>
      </p:sp>
      <p:sp>
        <p:nvSpPr>
          <p:cNvPr id="4099" name="Rectangle 3"/>
          <p:cNvSpPr>
            <a:spLocks noGrp="1" noChangeArrowheads="1"/>
          </p:cNvSpPr>
          <p:nvPr>
            <p:ph type="body" idx="1"/>
          </p:nvPr>
        </p:nvSpPr>
        <p:spPr>
          <a:xfrm>
            <a:off x="755576" y="1700808"/>
            <a:ext cx="7772400" cy="3672408"/>
          </a:xfrm>
        </p:spPr>
        <p:txBody>
          <a:bodyPr/>
          <a:lstStyle/>
          <a:p>
            <a:pPr>
              <a:lnSpc>
                <a:spcPct val="65000"/>
              </a:lnSpc>
            </a:pPr>
            <a:endParaRPr lang="en-CA" sz="2800" dirty="0" smtClean="0"/>
          </a:p>
          <a:p>
            <a:pPr>
              <a:lnSpc>
                <a:spcPct val="65000"/>
              </a:lnSpc>
            </a:pPr>
            <a:r>
              <a:rPr lang="en-CA" sz="2800" dirty="0" smtClean="0"/>
              <a:t>Overview </a:t>
            </a:r>
            <a:r>
              <a:rPr lang="en-CA" sz="2800" dirty="0" smtClean="0"/>
              <a:t>of PWGSC Procurement Role</a:t>
            </a:r>
          </a:p>
          <a:p>
            <a:pPr>
              <a:lnSpc>
                <a:spcPct val="65000"/>
              </a:lnSpc>
            </a:pPr>
            <a:endParaRPr lang="en-CA" sz="2800" dirty="0" smtClean="0"/>
          </a:p>
          <a:p>
            <a:pPr>
              <a:lnSpc>
                <a:spcPct val="65000"/>
              </a:lnSpc>
            </a:pPr>
            <a:r>
              <a:rPr lang="en-CA" sz="2800" dirty="0" smtClean="0"/>
              <a:t>Acquisitions Program</a:t>
            </a:r>
          </a:p>
          <a:p>
            <a:pPr>
              <a:lnSpc>
                <a:spcPct val="65000"/>
              </a:lnSpc>
            </a:pPr>
            <a:endParaRPr lang="en-CA" sz="2800" dirty="0" smtClean="0"/>
          </a:p>
          <a:p>
            <a:pPr>
              <a:lnSpc>
                <a:spcPct val="65000"/>
              </a:lnSpc>
            </a:pPr>
            <a:r>
              <a:rPr lang="en-CA" sz="2800" dirty="0" smtClean="0"/>
              <a:t>Acquisitions Program Transformation </a:t>
            </a:r>
            <a:endParaRPr lang="en-CA" sz="2800" dirty="0" smtClean="0"/>
          </a:p>
          <a:p>
            <a:pPr>
              <a:lnSpc>
                <a:spcPct val="65000"/>
              </a:lnSpc>
              <a:buNone/>
            </a:pPr>
            <a:r>
              <a:rPr lang="en-CA" sz="2800" dirty="0" smtClean="0"/>
              <a:t>The </a:t>
            </a:r>
            <a:r>
              <a:rPr lang="en-CA" sz="2800" dirty="0" smtClean="0"/>
              <a:t> </a:t>
            </a:r>
            <a:r>
              <a:rPr lang="en-CA" sz="2800" dirty="0" smtClean="0"/>
              <a:t>Smart Procurement Initiative</a:t>
            </a:r>
          </a:p>
          <a:p>
            <a:pPr lvl="1">
              <a:lnSpc>
                <a:spcPct val="65000"/>
              </a:lnSpc>
              <a:buFont typeface="Courier New" pitchFamily="49" charset="0"/>
              <a:buChar char="o"/>
            </a:pPr>
            <a:r>
              <a:rPr lang="en-CA" dirty="0" smtClean="0"/>
              <a:t>E-Procurement Solution</a:t>
            </a:r>
          </a:p>
          <a:p>
            <a:pPr lvl="1">
              <a:lnSpc>
                <a:spcPct val="65000"/>
              </a:lnSpc>
              <a:buFont typeface="Courier New" pitchFamily="49" charset="0"/>
              <a:buChar char="o"/>
            </a:pPr>
            <a:r>
              <a:rPr lang="en-CA" dirty="0" smtClean="0"/>
              <a:t>Defence Procurement Strategy</a:t>
            </a:r>
          </a:p>
          <a:p>
            <a:pPr>
              <a:lnSpc>
                <a:spcPct val="65000"/>
              </a:lnSpc>
              <a:buFontTx/>
              <a:buNone/>
            </a:pPr>
            <a:endParaRPr lang="en-CA" sz="2800" dirty="0" smtClean="0"/>
          </a:p>
          <a:p>
            <a:pPr eaLnBrk="1" hangingPunct="1"/>
            <a:endParaRPr lang="en-US" sz="2800" dirty="0" smtClean="0">
              <a:latin typeface="Arial" charset="0"/>
              <a:cs typeface="Arial" charset="0"/>
            </a:endParaRPr>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E31ACDF5-2CB2-4417-9DCE-C4ABB039999B}" type="slidenum">
              <a:rPr lang="en-CA" sz="1000" b="1">
                <a:solidFill>
                  <a:srgbClr val="5B1A51"/>
                </a:solidFill>
                <a:latin typeface="Arial" pitchFamily="34" charset="0"/>
                <a:cs typeface="Arial" pitchFamily="34" charset="0"/>
              </a:rPr>
              <a:pPr algn="ctr">
                <a:defRPr/>
              </a:pPr>
              <a:t>2</a:t>
            </a:fld>
            <a:endParaRPr lang="en-US" sz="1000" b="1" dirty="0">
              <a:solidFill>
                <a:srgbClr val="5B1A51"/>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963274E6-9DD4-45D4-A422-A358476226C3}" type="slidenum">
              <a:rPr lang="en-CA" sz="1000" b="1">
                <a:solidFill>
                  <a:srgbClr val="5B1A51"/>
                </a:solidFill>
                <a:latin typeface="Arial" pitchFamily="34" charset="0"/>
                <a:cs typeface="Arial" pitchFamily="34" charset="0"/>
              </a:rPr>
              <a:pPr algn="ctr">
                <a:defRPr/>
              </a:pPr>
              <a:t>20</a:t>
            </a:fld>
            <a:endParaRPr lang="en-US" sz="1000" b="1" dirty="0">
              <a:solidFill>
                <a:srgbClr val="5B1A51"/>
              </a:solidFill>
              <a:latin typeface="Arial" pitchFamily="34" charset="0"/>
              <a:cs typeface="Arial" pitchFamily="34" charset="0"/>
            </a:endParaRPr>
          </a:p>
        </p:txBody>
      </p:sp>
      <p:sp>
        <p:nvSpPr>
          <p:cNvPr id="15363" name="Rectangle 5"/>
          <p:cNvSpPr>
            <a:spLocks noChangeArrowheads="1"/>
          </p:cNvSpPr>
          <p:nvPr/>
        </p:nvSpPr>
        <p:spPr bwMode="auto">
          <a:xfrm>
            <a:off x="2109788" y="2711450"/>
            <a:ext cx="4924425" cy="701675"/>
          </a:xfrm>
          <a:prstGeom prst="rect">
            <a:avLst/>
          </a:prstGeom>
          <a:noFill/>
          <a:ln w="9525">
            <a:noFill/>
            <a:miter lim="800000"/>
            <a:headEnd/>
            <a:tailEnd/>
          </a:ln>
        </p:spPr>
        <p:txBody>
          <a:bodyPr>
            <a:spAutoFit/>
          </a:bodyPr>
          <a:lstStyle/>
          <a:p>
            <a:pPr algn="ctr"/>
            <a:r>
              <a:rPr lang="en-US" sz="4000" b="1" dirty="0">
                <a:latin typeface="Calibri" pitchFamily="34" charset="0"/>
              </a:rPr>
              <a:t>Questions?</a:t>
            </a:r>
            <a:endParaRPr lang="en-CA" sz="4000" b="1"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765175"/>
            <a:ext cx="7772400" cy="998538"/>
          </a:xfrm>
        </p:spPr>
        <p:txBody>
          <a:bodyPr/>
          <a:lstStyle/>
          <a:p>
            <a:pPr eaLnBrk="1" hangingPunct="1">
              <a:defRPr/>
            </a:pPr>
            <a:r>
              <a:rPr lang="en-CA" sz="1600" dirty="0" smtClean="0">
                <a:latin typeface="Calibri" pitchFamily="34" charset="0"/>
                <a:cs typeface="Arial" charset="0"/>
              </a:rPr>
              <a:t>Procurement in the Government of Canada</a:t>
            </a:r>
            <a:br>
              <a:rPr lang="en-CA" sz="1600" dirty="0" smtClean="0">
                <a:latin typeface="Calibri" pitchFamily="34" charset="0"/>
                <a:cs typeface="Arial" charset="0"/>
              </a:rPr>
            </a:br>
            <a:r>
              <a:rPr lang="en-CA" sz="2800" dirty="0" smtClean="0">
                <a:latin typeface="Calibri" pitchFamily="34" charset="0"/>
                <a:cs typeface="Arial" charset="0"/>
              </a:rPr>
              <a:t> </a:t>
            </a:r>
            <a:r>
              <a:rPr lang="en-CA" sz="3600" b="1" dirty="0" smtClean="0"/>
              <a:t>PWGSC - Broad</a:t>
            </a:r>
            <a:r>
              <a:rPr lang="fr-CA" sz="3600" b="1" dirty="0" smtClean="0"/>
              <a:t> in Scope</a:t>
            </a:r>
            <a:endParaRPr lang="en-US" sz="3600" b="1" dirty="0" smtClean="0"/>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694D7BE9-9DC5-4067-8390-4FAD752DE23C}" type="slidenum">
              <a:rPr lang="en-CA" sz="1000" b="1">
                <a:solidFill>
                  <a:srgbClr val="5B1A51"/>
                </a:solidFill>
                <a:latin typeface="Arial" pitchFamily="34" charset="0"/>
                <a:cs typeface="Arial" pitchFamily="34" charset="0"/>
              </a:rPr>
              <a:pPr algn="ctr">
                <a:defRPr/>
              </a:pPr>
              <a:t>3</a:t>
            </a:fld>
            <a:endParaRPr lang="en-US" sz="1000" b="1" dirty="0">
              <a:solidFill>
                <a:srgbClr val="5B1A51"/>
              </a:solidFill>
              <a:latin typeface="Arial" pitchFamily="34" charset="0"/>
              <a:cs typeface="Arial" pitchFamily="34" charset="0"/>
            </a:endParaRPr>
          </a:p>
        </p:txBody>
      </p:sp>
      <p:sp>
        <p:nvSpPr>
          <p:cNvPr id="10244" name="Text Box 1030"/>
          <p:cNvSpPr txBox="1">
            <a:spLocks noChangeArrowheads="1"/>
          </p:cNvSpPr>
          <p:nvPr/>
        </p:nvSpPr>
        <p:spPr bwMode="auto">
          <a:xfrm>
            <a:off x="358775" y="1700213"/>
            <a:ext cx="8424863" cy="4154984"/>
          </a:xfrm>
          <a:prstGeom prst="rect">
            <a:avLst/>
          </a:prstGeom>
          <a:noFill/>
          <a:ln w="9525">
            <a:noFill/>
            <a:miter lim="800000"/>
            <a:headEnd/>
            <a:tailEnd/>
          </a:ln>
        </p:spPr>
        <p:txBody>
          <a:bodyPr>
            <a:spAutoFit/>
          </a:bodyPr>
          <a:lstStyle/>
          <a:p>
            <a:pPr marL="342900" indent="-342900">
              <a:buFontTx/>
              <a:buChar char="•"/>
            </a:pPr>
            <a:r>
              <a:rPr lang="en-CA" sz="1800" dirty="0">
                <a:latin typeface="Arial" pitchFamily="34" charset="0"/>
                <a:cs typeface="Arial" pitchFamily="34" charset="0"/>
              </a:rPr>
              <a:t>PWGSC is Canada’s largest public purchaser of goods and services</a:t>
            </a:r>
          </a:p>
          <a:p>
            <a:pPr marL="342900" indent="-342900">
              <a:buFontTx/>
              <a:buChar char="•"/>
            </a:pPr>
            <a:endParaRPr lang="en-CA" sz="1800" dirty="0">
              <a:latin typeface="Arial" pitchFamily="34" charset="0"/>
              <a:cs typeface="Arial" pitchFamily="34" charset="0"/>
            </a:endParaRPr>
          </a:p>
          <a:p>
            <a:pPr marL="342900" indent="-342900">
              <a:buFontTx/>
              <a:buChar char="•"/>
            </a:pPr>
            <a:r>
              <a:rPr lang="en-CA" sz="1800" dirty="0">
                <a:latin typeface="Arial" pitchFamily="34" charset="0"/>
                <a:cs typeface="Arial" pitchFamily="34" charset="0"/>
              </a:rPr>
              <a:t>Responsible for nearly 80% of the dollar value and 10% of the total number of contracts issued by the Government of Canada</a:t>
            </a:r>
          </a:p>
          <a:p>
            <a:pPr marL="342900" indent="-342900">
              <a:buFontTx/>
              <a:buChar char="•"/>
            </a:pPr>
            <a:endParaRPr lang="en-CA" sz="1800" dirty="0">
              <a:latin typeface="Arial" pitchFamily="34" charset="0"/>
              <a:cs typeface="Arial" pitchFamily="34" charset="0"/>
            </a:endParaRPr>
          </a:p>
          <a:p>
            <a:pPr marL="342900" indent="-342900">
              <a:buFontTx/>
              <a:buChar char="•"/>
            </a:pPr>
            <a:r>
              <a:rPr lang="en-CA" sz="1800" dirty="0">
                <a:latin typeface="Arial" pitchFamily="34" charset="0"/>
                <a:cs typeface="Arial" pitchFamily="34" charset="0"/>
              </a:rPr>
              <a:t>Manages procurement for over 100 departments and agencies</a:t>
            </a:r>
          </a:p>
          <a:p>
            <a:pPr marL="342900" indent="-342900">
              <a:buFontTx/>
              <a:buChar char="•"/>
            </a:pPr>
            <a:endParaRPr lang="en-CA" sz="1800" dirty="0">
              <a:latin typeface="Arial" pitchFamily="34" charset="0"/>
              <a:cs typeface="Arial" pitchFamily="34" charset="0"/>
            </a:endParaRPr>
          </a:p>
          <a:p>
            <a:pPr marL="342900" indent="-342900">
              <a:buFontTx/>
              <a:buChar char="•"/>
            </a:pPr>
            <a:r>
              <a:rPr lang="en-CA" sz="1800" dirty="0">
                <a:latin typeface="Arial" pitchFamily="34" charset="0"/>
                <a:cs typeface="Arial" pitchFamily="34" charset="0"/>
              </a:rPr>
              <a:t>Buys between $10B and $16B in goods and services each year</a:t>
            </a:r>
          </a:p>
          <a:p>
            <a:pPr marL="342900" indent="-342900">
              <a:buFontTx/>
              <a:buChar char="•"/>
            </a:pPr>
            <a:endParaRPr lang="en-CA" sz="1800" dirty="0">
              <a:latin typeface="Arial" pitchFamily="34" charset="0"/>
              <a:cs typeface="Arial" pitchFamily="34" charset="0"/>
            </a:endParaRPr>
          </a:p>
          <a:p>
            <a:pPr marL="342900" indent="-342900">
              <a:buFontTx/>
              <a:buChar char="•"/>
            </a:pPr>
            <a:r>
              <a:rPr lang="en-CA" sz="1800" dirty="0">
                <a:latin typeface="Arial" pitchFamily="34" charset="0"/>
                <a:cs typeface="Arial" pitchFamily="34" charset="0"/>
              </a:rPr>
              <a:t>Manages approximately 50,000 contractual documents each year (21,000 originals and 29,000 amendments)</a:t>
            </a:r>
          </a:p>
          <a:p>
            <a:pPr marL="342900" indent="-342900">
              <a:buFontTx/>
              <a:buChar char="•"/>
            </a:pPr>
            <a:endParaRPr lang="en-CA" sz="1800" dirty="0">
              <a:latin typeface="Calibri" pitchFamily="34" charset="0"/>
            </a:endParaRPr>
          </a:p>
          <a:p>
            <a:pPr marL="342900" indent="-342900"/>
            <a:endParaRPr lang="en-CA" sz="1800" dirty="0">
              <a:latin typeface="Cambria" pitchFamily="18" charset="0"/>
            </a:endParaRPr>
          </a:p>
          <a:p>
            <a:pPr marL="342900" indent="-342900">
              <a:spcBef>
                <a:spcPct val="50000"/>
              </a:spcBef>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683568" y="620688"/>
            <a:ext cx="7772400" cy="998537"/>
          </a:xfrm>
        </p:spPr>
        <p:txBody>
          <a:bodyPr/>
          <a:lstStyle/>
          <a:p>
            <a:pPr eaLnBrk="1" hangingPunct="1">
              <a:defRPr/>
            </a:pPr>
            <a:r>
              <a:rPr lang="en-CA" sz="1600" dirty="0" smtClean="0">
                <a:latin typeface="Calibri" pitchFamily="34" charset="0"/>
                <a:cs typeface="Arial" charset="0"/>
              </a:rPr>
              <a:t>Procurement in the Government of Canada</a:t>
            </a:r>
            <a:r>
              <a:rPr lang="en-CA" sz="1400" dirty="0" smtClean="0">
                <a:latin typeface="Calibri" pitchFamily="34" charset="0"/>
                <a:cs typeface="Arial" charset="0"/>
              </a:rPr>
              <a:t/>
            </a:r>
            <a:br>
              <a:rPr lang="en-CA" sz="1400" dirty="0" smtClean="0">
                <a:latin typeface="Calibri" pitchFamily="34" charset="0"/>
                <a:cs typeface="Arial" charset="0"/>
              </a:rPr>
            </a:br>
            <a:r>
              <a:rPr lang="en-CA" sz="3600" b="1" dirty="0" smtClean="0"/>
              <a:t>Role of PWGSC</a:t>
            </a:r>
            <a:endParaRPr lang="en-US" sz="3600" b="1" dirty="0" smtClean="0"/>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9A91CE85-7B36-4A85-AF11-56216CD6F5BC}" type="slidenum">
              <a:rPr lang="en-CA" sz="1000" b="1">
                <a:solidFill>
                  <a:srgbClr val="5B1A51"/>
                </a:solidFill>
                <a:latin typeface="Arial" pitchFamily="34" charset="0"/>
                <a:cs typeface="Arial" pitchFamily="34" charset="0"/>
              </a:rPr>
              <a:pPr algn="ctr">
                <a:defRPr/>
              </a:pPr>
              <a:t>4</a:t>
            </a:fld>
            <a:endParaRPr lang="en-US" sz="1000" b="1" dirty="0">
              <a:solidFill>
                <a:srgbClr val="5B1A51"/>
              </a:solidFill>
              <a:latin typeface="Arial" pitchFamily="34" charset="0"/>
              <a:cs typeface="Arial" pitchFamily="34" charset="0"/>
            </a:endParaRPr>
          </a:p>
        </p:txBody>
      </p:sp>
      <p:sp>
        <p:nvSpPr>
          <p:cNvPr id="8196" name="Rectangle 1029"/>
          <p:cNvSpPr>
            <a:spLocks noChangeArrowheads="1"/>
          </p:cNvSpPr>
          <p:nvPr/>
        </p:nvSpPr>
        <p:spPr bwMode="auto">
          <a:xfrm>
            <a:off x="323528" y="1628800"/>
            <a:ext cx="8356600" cy="4579937"/>
          </a:xfrm>
          <a:prstGeom prst="rect">
            <a:avLst/>
          </a:prstGeom>
          <a:noFill/>
          <a:ln w="9525">
            <a:noFill/>
            <a:miter lim="800000"/>
            <a:headEnd/>
            <a:tailEnd/>
          </a:ln>
        </p:spPr>
        <p:txBody>
          <a:bodyPr/>
          <a:lstStyle/>
          <a:p>
            <a:pPr marL="342900" indent="-342900" eaLnBrk="0" hangingPunct="0">
              <a:lnSpc>
                <a:spcPct val="90000"/>
              </a:lnSpc>
              <a:spcBef>
                <a:spcPct val="20000"/>
              </a:spcBef>
              <a:buFontTx/>
              <a:buChar char="•"/>
            </a:pPr>
            <a:r>
              <a:rPr lang="en-CA" sz="1800" b="1" dirty="0">
                <a:latin typeface="Arial" pitchFamily="34" charset="0"/>
                <a:cs typeface="Arial" pitchFamily="34" charset="0"/>
              </a:rPr>
              <a:t>PWGSC </a:t>
            </a:r>
            <a:r>
              <a:rPr lang="en-CA" sz="1800" b="1" dirty="0" smtClean="0">
                <a:latin typeface="Arial" pitchFamily="34" charset="0"/>
                <a:cs typeface="Arial" pitchFamily="34" charset="0"/>
              </a:rPr>
              <a:t> is </a:t>
            </a:r>
            <a:r>
              <a:rPr lang="en-CA" sz="1800" b="1" dirty="0">
                <a:latin typeface="Arial" pitchFamily="34" charset="0"/>
                <a:cs typeface="Arial" pitchFamily="34" charset="0"/>
              </a:rPr>
              <a:t>responsible for:</a:t>
            </a:r>
          </a:p>
          <a:p>
            <a:pPr marL="914400" lvl="1" indent="-342900" eaLnBrk="0" hangingPunct="0">
              <a:lnSpc>
                <a:spcPct val="90000"/>
              </a:lnSpc>
              <a:spcBef>
                <a:spcPct val="20000"/>
              </a:spcBef>
              <a:buFontTx/>
              <a:buChar char="–"/>
            </a:pPr>
            <a:r>
              <a:rPr lang="en-CA" sz="1800" dirty="0">
                <a:latin typeface="Arial" pitchFamily="34" charset="0"/>
                <a:cs typeface="Arial" pitchFamily="34" charset="0"/>
              </a:rPr>
              <a:t>Planning &amp; organizing the provision of goods &amp; services for </a:t>
            </a:r>
            <a:r>
              <a:rPr lang="en-CA" sz="1800" dirty="0" smtClean="0">
                <a:latin typeface="Arial" pitchFamily="34" charset="0"/>
                <a:cs typeface="Arial" pitchFamily="34" charset="0"/>
              </a:rPr>
              <a:t>departments/agencies</a:t>
            </a:r>
            <a:endParaRPr lang="en-CA" sz="1800" dirty="0">
              <a:latin typeface="Arial" pitchFamily="34" charset="0"/>
              <a:cs typeface="Arial" pitchFamily="34" charset="0"/>
            </a:endParaRPr>
          </a:p>
          <a:p>
            <a:pPr marL="914400" lvl="1" indent="-342900" eaLnBrk="0" hangingPunct="0">
              <a:lnSpc>
                <a:spcPct val="90000"/>
              </a:lnSpc>
              <a:spcBef>
                <a:spcPct val="20000"/>
              </a:spcBef>
              <a:buFontTx/>
              <a:buChar char="–"/>
            </a:pPr>
            <a:r>
              <a:rPr lang="en-CA" sz="1800" dirty="0">
                <a:latin typeface="Arial" pitchFamily="34" charset="0"/>
                <a:cs typeface="Arial" pitchFamily="34" charset="0"/>
              </a:rPr>
              <a:t>Investigating &amp; developing services for enhancing integrity &amp; efficiency in the contracting process</a:t>
            </a:r>
          </a:p>
          <a:p>
            <a:pPr marL="914400" lvl="1" indent="-342900" eaLnBrk="0" hangingPunct="0">
              <a:lnSpc>
                <a:spcPct val="90000"/>
              </a:lnSpc>
              <a:spcBef>
                <a:spcPct val="20000"/>
              </a:spcBef>
              <a:buFontTx/>
              <a:buChar char="–"/>
            </a:pPr>
            <a:r>
              <a:rPr lang="en-CA" sz="1800" dirty="0">
                <a:latin typeface="Arial" pitchFamily="34" charset="0"/>
                <a:cs typeface="Arial" pitchFamily="34" charset="0"/>
              </a:rPr>
              <a:t>Investigating &amp; developing services for increasing efficiency &amp; economy of the federal public administration</a:t>
            </a:r>
          </a:p>
          <a:p>
            <a:pPr marL="914400" lvl="1" indent="-342900" eaLnBrk="0" hangingPunct="0">
              <a:lnSpc>
                <a:spcPct val="90000"/>
              </a:lnSpc>
              <a:spcBef>
                <a:spcPct val="20000"/>
              </a:spcBef>
              <a:buFontTx/>
              <a:buChar char="–"/>
            </a:pPr>
            <a:endParaRPr lang="en-CA" sz="1800" dirty="0">
              <a:latin typeface="Arial" pitchFamily="34" charset="0"/>
              <a:cs typeface="Arial" pitchFamily="34" charset="0"/>
            </a:endParaRPr>
          </a:p>
          <a:p>
            <a:pPr marL="342900" indent="-342900" eaLnBrk="0" hangingPunct="0">
              <a:lnSpc>
                <a:spcPct val="90000"/>
              </a:lnSpc>
              <a:spcBef>
                <a:spcPct val="15000"/>
              </a:spcBef>
              <a:buFontTx/>
              <a:buChar char="•"/>
            </a:pPr>
            <a:r>
              <a:rPr lang="en-CA" sz="1800" b="1" dirty="0">
                <a:latin typeface="Arial" pitchFamily="34" charset="0"/>
                <a:cs typeface="Arial" pitchFamily="34" charset="0"/>
              </a:rPr>
              <a:t>PWGSC </a:t>
            </a:r>
            <a:r>
              <a:rPr lang="en-CA" sz="1800" b="1" dirty="0" smtClean="0">
                <a:latin typeface="Arial" pitchFamily="34" charset="0"/>
                <a:cs typeface="Arial" pitchFamily="34" charset="0"/>
              </a:rPr>
              <a:t>has </a:t>
            </a:r>
            <a:r>
              <a:rPr lang="en-CA" sz="1800" b="1" dirty="0">
                <a:latin typeface="Arial" pitchFamily="34" charset="0"/>
                <a:cs typeface="Arial" pitchFamily="34" charset="0"/>
              </a:rPr>
              <a:t>exclusive authority to purchase </a:t>
            </a:r>
            <a:r>
              <a:rPr lang="en-CA" sz="1800" b="1" u="sng" dirty="0">
                <a:latin typeface="Arial" pitchFamily="34" charset="0"/>
                <a:cs typeface="Arial" pitchFamily="34" charset="0"/>
              </a:rPr>
              <a:t>goods</a:t>
            </a:r>
            <a:r>
              <a:rPr lang="en-CA" sz="1800" b="1" dirty="0">
                <a:latin typeface="Arial" pitchFamily="34" charset="0"/>
                <a:cs typeface="Arial" pitchFamily="34" charset="0"/>
              </a:rPr>
              <a:t> for the Government of Canada</a:t>
            </a:r>
          </a:p>
          <a:p>
            <a:pPr marL="914400" lvl="1" indent="-342900" eaLnBrk="0" hangingPunct="0">
              <a:lnSpc>
                <a:spcPct val="90000"/>
              </a:lnSpc>
              <a:spcBef>
                <a:spcPct val="15000"/>
              </a:spcBef>
              <a:buFontTx/>
              <a:buChar char="–"/>
            </a:pPr>
            <a:r>
              <a:rPr lang="en-US" sz="1800" dirty="0">
                <a:latin typeface="Arial" pitchFamily="34" charset="0"/>
                <a:cs typeface="Arial" pitchFamily="34" charset="0"/>
              </a:rPr>
              <a:t>Other </a:t>
            </a:r>
            <a:r>
              <a:rPr lang="en-US" sz="1800" dirty="0" smtClean="0">
                <a:latin typeface="Arial" pitchFamily="34" charset="0"/>
                <a:cs typeface="Arial" pitchFamily="34" charset="0"/>
              </a:rPr>
              <a:t>departments/agencies </a:t>
            </a:r>
            <a:r>
              <a:rPr lang="en-US" sz="1800" dirty="0">
                <a:latin typeface="Arial" pitchFamily="34" charset="0"/>
                <a:cs typeface="Arial" pitchFamily="34" charset="0"/>
              </a:rPr>
              <a:t>have limited delegated authority to purchase goods through existing PWGSC pre-competed procurement instruments or through direct methods (sole source, competed contracts, credit cards, purchase orders, etc.)</a:t>
            </a:r>
          </a:p>
          <a:p>
            <a:pPr marL="914400" lvl="1" indent="-342900" eaLnBrk="0" hangingPunct="0">
              <a:lnSpc>
                <a:spcPct val="90000"/>
              </a:lnSpc>
              <a:spcBef>
                <a:spcPct val="15000"/>
              </a:spcBef>
              <a:buFontTx/>
              <a:buChar char="–"/>
            </a:pPr>
            <a:r>
              <a:rPr lang="en-US" sz="1800" dirty="0">
                <a:latin typeface="Arial" pitchFamily="34" charset="0"/>
                <a:cs typeface="Arial" pitchFamily="34" charset="0"/>
              </a:rPr>
              <a:t>Above delegated authority limits, </a:t>
            </a:r>
            <a:r>
              <a:rPr lang="en-US" sz="1800" dirty="0" smtClean="0">
                <a:latin typeface="Arial" pitchFamily="34" charset="0"/>
                <a:cs typeface="Arial" pitchFamily="34" charset="0"/>
              </a:rPr>
              <a:t>departments/agencies </a:t>
            </a:r>
            <a:r>
              <a:rPr lang="en-US" sz="1800" dirty="0">
                <a:latin typeface="Arial" pitchFamily="34" charset="0"/>
                <a:cs typeface="Arial" pitchFamily="34" charset="0"/>
              </a:rPr>
              <a:t>must send goods requisitions to PWGSC</a:t>
            </a:r>
          </a:p>
          <a:p>
            <a:pPr marL="914400" lvl="1" indent="-342900" eaLnBrk="0" hangingPunct="0">
              <a:lnSpc>
                <a:spcPct val="90000"/>
              </a:lnSpc>
              <a:spcBef>
                <a:spcPct val="20000"/>
              </a:spcBef>
              <a:buFontTx/>
              <a:buChar char="–"/>
            </a:pPr>
            <a:endParaRPr lang="en-CA" sz="1800" dirty="0">
              <a:latin typeface="Arial" pitchFamily="34" charset="0"/>
              <a:cs typeface="Arial" pitchFamily="34" charset="0"/>
            </a:endParaRPr>
          </a:p>
          <a:p>
            <a:pPr marL="342900" indent="-342900" eaLnBrk="0" hangingPunct="0">
              <a:lnSpc>
                <a:spcPct val="90000"/>
              </a:lnSpc>
              <a:spcBef>
                <a:spcPct val="15000"/>
              </a:spcBef>
              <a:buFontTx/>
              <a:buChar char="•"/>
            </a:pPr>
            <a:endParaRPr lang="en-US" sz="16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683568" y="764704"/>
            <a:ext cx="8208912" cy="998537"/>
          </a:xfrm>
        </p:spPr>
        <p:txBody>
          <a:bodyPr/>
          <a:lstStyle/>
          <a:p>
            <a:pPr eaLnBrk="1" hangingPunct="1"/>
            <a:r>
              <a:rPr lang="en-CA" sz="1600" dirty="0" smtClean="0">
                <a:latin typeface="Calibri" pitchFamily="34" charset="0"/>
                <a:cs typeface="Arial" charset="0"/>
              </a:rPr>
              <a:t>Procurement in the Government of Canada</a:t>
            </a:r>
            <a:br>
              <a:rPr lang="en-CA" sz="1600" dirty="0" smtClean="0">
                <a:latin typeface="Calibri" pitchFamily="34" charset="0"/>
                <a:cs typeface="Arial" charset="0"/>
              </a:rPr>
            </a:br>
            <a:r>
              <a:rPr lang="en-CA" sz="1600" b="1" dirty="0" smtClean="0"/>
              <a:t> </a:t>
            </a:r>
            <a:r>
              <a:rPr lang="en-CA" sz="2800" b="1" dirty="0" smtClean="0"/>
              <a:t>Role of Other Government Departments (OGDs) and Agencies</a:t>
            </a:r>
            <a:endParaRPr lang="en-US" sz="2800" b="1" dirty="0" smtClean="0"/>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5DE02815-655C-4508-A84A-670A810DD93C}" type="slidenum">
              <a:rPr lang="en-CA" sz="1000" b="1">
                <a:solidFill>
                  <a:srgbClr val="5B1A51"/>
                </a:solidFill>
                <a:latin typeface="Arial" pitchFamily="34" charset="0"/>
                <a:cs typeface="Arial" pitchFamily="34" charset="0"/>
              </a:rPr>
              <a:pPr algn="ctr">
                <a:defRPr/>
              </a:pPr>
              <a:t>5</a:t>
            </a:fld>
            <a:endParaRPr lang="en-US" sz="1000" b="1" dirty="0">
              <a:solidFill>
                <a:srgbClr val="5B1A51"/>
              </a:solidFill>
              <a:latin typeface="Arial" pitchFamily="34" charset="0"/>
              <a:cs typeface="Arial" pitchFamily="34" charset="0"/>
            </a:endParaRPr>
          </a:p>
        </p:txBody>
      </p:sp>
      <p:sp>
        <p:nvSpPr>
          <p:cNvPr id="9220" name="Rectangle 1029"/>
          <p:cNvSpPr>
            <a:spLocks noChangeArrowheads="1"/>
          </p:cNvSpPr>
          <p:nvPr/>
        </p:nvSpPr>
        <p:spPr bwMode="auto">
          <a:xfrm>
            <a:off x="395536" y="1881187"/>
            <a:ext cx="8559800" cy="4976813"/>
          </a:xfrm>
          <a:prstGeom prst="rect">
            <a:avLst/>
          </a:prstGeom>
          <a:noFill/>
          <a:ln w="9525">
            <a:noFill/>
            <a:miter lim="800000"/>
            <a:headEnd/>
            <a:tailEnd/>
          </a:ln>
        </p:spPr>
        <p:txBody>
          <a:bodyPr/>
          <a:lstStyle/>
          <a:p>
            <a:pPr marL="290513" indent="-290513" eaLnBrk="0" hangingPunct="0">
              <a:lnSpc>
                <a:spcPct val="90000"/>
              </a:lnSpc>
              <a:spcBef>
                <a:spcPct val="20000"/>
              </a:spcBef>
            </a:pPr>
            <a:r>
              <a:rPr lang="en-CA" sz="2000" b="1" dirty="0" smtClean="0">
                <a:latin typeface="Arial" pitchFamily="34" charset="0"/>
                <a:cs typeface="Arial" pitchFamily="34" charset="0"/>
              </a:rPr>
              <a:t>OGDs/Agencies </a:t>
            </a:r>
            <a:r>
              <a:rPr lang="en-CA" sz="2000" b="1" dirty="0">
                <a:latin typeface="Arial" pitchFamily="34" charset="0"/>
                <a:cs typeface="Arial" pitchFamily="34" charset="0"/>
              </a:rPr>
              <a:t>are responsible for:</a:t>
            </a:r>
          </a:p>
          <a:p>
            <a:pPr marL="457200" indent="-342900" eaLnBrk="0" hangingPunct="0">
              <a:lnSpc>
                <a:spcPct val="90000"/>
              </a:lnSpc>
              <a:spcBef>
                <a:spcPct val="20000"/>
              </a:spcBef>
              <a:buFontTx/>
              <a:buChar char="–"/>
            </a:pPr>
            <a:r>
              <a:rPr lang="en-CA" sz="2000" dirty="0">
                <a:latin typeface="Arial" pitchFamily="34" charset="0"/>
                <a:cs typeface="Arial" pitchFamily="34" charset="0"/>
              </a:rPr>
              <a:t>Planning &amp; defining their specific requirements</a:t>
            </a:r>
          </a:p>
          <a:p>
            <a:pPr marL="457200" indent="-342900" eaLnBrk="0" hangingPunct="0">
              <a:lnSpc>
                <a:spcPct val="90000"/>
              </a:lnSpc>
              <a:spcBef>
                <a:spcPct val="20000"/>
              </a:spcBef>
              <a:buFontTx/>
              <a:buChar char="–"/>
            </a:pPr>
            <a:r>
              <a:rPr lang="en-CA" sz="2000" dirty="0">
                <a:latin typeface="Arial" pitchFamily="34" charset="0"/>
                <a:cs typeface="Arial" pitchFamily="34" charset="0"/>
              </a:rPr>
              <a:t>Contract administration and post-contract evaluation *</a:t>
            </a:r>
          </a:p>
          <a:p>
            <a:pPr marL="457200" indent="-342900" eaLnBrk="0" hangingPunct="0">
              <a:lnSpc>
                <a:spcPct val="90000"/>
              </a:lnSpc>
              <a:spcBef>
                <a:spcPct val="20000"/>
              </a:spcBef>
              <a:buFontTx/>
              <a:buChar char="–"/>
            </a:pPr>
            <a:r>
              <a:rPr lang="en-CA" sz="2000" dirty="0">
                <a:latin typeface="Arial" pitchFamily="34" charset="0"/>
                <a:cs typeface="Arial" pitchFamily="34" charset="0"/>
              </a:rPr>
              <a:t>Ensuring their respective departments have the requisite capacities (training, certifications, etc.) whether acquiring goods or services on their own authority or through PWGSC</a:t>
            </a:r>
          </a:p>
          <a:p>
            <a:pPr marL="290513" indent="-290513" eaLnBrk="0" hangingPunct="0">
              <a:lnSpc>
                <a:spcPct val="90000"/>
              </a:lnSpc>
              <a:spcBef>
                <a:spcPct val="20000"/>
              </a:spcBef>
            </a:pPr>
            <a:endParaRPr lang="en-US" sz="2000" dirty="0" smtClean="0">
              <a:latin typeface="Arial" pitchFamily="34" charset="0"/>
              <a:cs typeface="Arial" pitchFamily="34" charset="0"/>
            </a:endParaRPr>
          </a:p>
          <a:p>
            <a:pPr marL="290513" indent="-290513" eaLnBrk="0" hangingPunct="0">
              <a:lnSpc>
                <a:spcPct val="90000"/>
              </a:lnSpc>
              <a:spcBef>
                <a:spcPct val="20000"/>
              </a:spcBef>
            </a:pPr>
            <a:r>
              <a:rPr lang="en-US" sz="2000" dirty="0" smtClean="0">
                <a:latin typeface="Arial" pitchFamily="34" charset="0"/>
                <a:cs typeface="Arial" pitchFamily="34" charset="0"/>
              </a:rPr>
              <a:t>OGDs/Agencies </a:t>
            </a:r>
            <a:r>
              <a:rPr lang="en-US" sz="2000" dirty="0">
                <a:latin typeface="Arial" pitchFamily="34" charset="0"/>
                <a:cs typeface="Arial" pitchFamily="34" charset="0"/>
              </a:rPr>
              <a:t>currently have inherent authority to purchase </a:t>
            </a:r>
            <a:r>
              <a:rPr lang="en-US" sz="2000" u="sng" dirty="0">
                <a:latin typeface="Arial" pitchFamily="34" charset="0"/>
                <a:cs typeface="Arial" pitchFamily="34" charset="0"/>
              </a:rPr>
              <a:t>services</a:t>
            </a:r>
            <a:r>
              <a:rPr lang="en-US" sz="2000" dirty="0">
                <a:latin typeface="Arial" pitchFamily="34" charset="0"/>
                <a:cs typeface="Arial" pitchFamily="34" charset="0"/>
              </a:rPr>
              <a:t> and construction up to the </a:t>
            </a:r>
            <a:r>
              <a:rPr lang="en-CA" sz="2000" dirty="0" smtClean="0">
                <a:latin typeface="Arial" pitchFamily="34" charset="0"/>
                <a:cs typeface="Arial" pitchFamily="34" charset="0"/>
              </a:rPr>
              <a:t>limits </a:t>
            </a:r>
            <a:r>
              <a:rPr lang="en-CA" sz="2000" dirty="0">
                <a:latin typeface="Arial" pitchFamily="34" charset="0"/>
                <a:cs typeface="Arial" pitchFamily="34" charset="0"/>
              </a:rPr>
              <a:t>established by Treasury Board</a:t>
            </a:r>
          </a:p>
          <a:p>
            <a:pPr marL="290513" indent="-290513" eaLnBrk="0" hangingPunct="0">
              <a:lnSpc>
                <a:spcPct val="90000"/>
              </a:lnSpc>
              <a:spcBef>
                <a:spcPct val="15000"/>
              </a:spcBef>
            </a:pPr>
            <a:endParaRPr lang="en-CA" sz="2000" dirty="0" smtClean="0">
              <a:latin typeface="Arial" pitchFamily="34" charset="0"/>
              <a:cs typeface="Arial" pitchFamily="34" charset="0"/>
            </a:endParaRPr>
          </a:p>
          <a:p>
            <a:pPr marL="290513" indent="-290513" eaLnBrk="0" hangingPunct="0">
              <a:lnSpc>
                <a:spcPct val="90000"/>
              </a:lnSpc>
              <a:spcBef>
                <a:spcPct val="15000"/>
              </a:spcBef>
            </a:pPr>
            <a:r>
              <a:rPr lang="en-CA" sz="2000" dirty="0" smtClean="0">
                <a:latin typeface="Arial" pitchFamily="34" charset="0"/>
                <a:cs typeface="Arial" pitchFamily="34" charset="0"/>
              </a:rPr>
              <a:t>For </a:t>
            </a:r>
            <a:r>
              <a:rPr lang="en-CA" sz="2000" dirty="0">
                <a:latin typeface="Arial" pitchFamily="34" charset="0"/>
                <a:cs typeface="Arial" pitchFamily="34" charset="0"/>
              </a:rPr>
              <a:t>all procurement over delegated and TB </a:t>
            </a:r>
            <a:r>
              <a:rPr lang="en-CA" sz="2000" dirty="0" smtClean="0">
                <a:latin typeface="Arial" pitchFamily="34" charset="0"/>
                <a:cs typeface="Arial" pitchFamily="34" charset="0"/>
              </a:rPr>
              <a:t>limits </a:t>
            </a:r>
            <a:r>
              <a:rPr lang="en-CA" sz="2000" dirty="0">
                <a:latin typeface="Arial" pitchFamily="34" charset="0"/>
                <a:cs typeface="Arial" pitchFamily="34" charset="0"/>
              </a:rPr>
              <a:t>(goods or services), PWGSC and </a:t>
            </a:r>
            <a:r>
              <a:rPr lang="en-CA" sz="2000" dirty="0" smtClean="0">
                <a:latin typeface="Arial" pitchFamily="34" charset="0"/>
                <a:cs typeface="Arial" pitchFamily="34" charset="0"/>
              </a:rPr>
              <a:t>OGDs/Agencies </a:t>
            </a:r>
            <a:r>
              <a:rPr lang="en-CA" sz="2000" dirty="0">
                <a:latin typeface="Arial" pitchFamily="34" charset="0"/>
                <a:cs typeface="Arial" pitchFamily="34" charset="0"/>
              </a:rPr>
              <a:t>require Treasury Board </a:t>
            </a:r>
            <a:r>
              <a:rPr lang="en-CA" sz="2000" dirty="0" smtClean="0">
                <a:latin typeface="Arial" pitchFamily="34" charset="0"/>
                <a:cs typeface="Arial" pitchFamily="34" charset="0"/>
              </a:rPr>
              <a:t>approval</a:t>
            </a:r>
            <a:endParaRPr lang="en-US" sz="20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5800" y="549275"/>
            <a:ext cx="7772400" cy="998538"/>
          </a:xfrm>
        </p:spPr>
        <p:txBody>
          <a:bodyPr/>
          <a:lstStyle/>
          <a:p>
            <a:pPr eaLnBrk="1" hangingPunct="1">
              <a:defRPr/>
            </a:pPr>
            <a:r>
              <a:rPr lang="en-CA" sz="1600" dirty="0" smtClean="0">
                <a:latin typeface="Calibri" pitchFamily="34" charset="0"/>
                <a:cs typeface="Arial" charset="0"/>
              </a:rPr>
              <a:t>Procurement in the Government of Canada</a:t>
            </a:r>
            <a:r>
              <a:rPr lang="en-CA" sz="1600" b="1" dirty="0" smtClean="0">
                <a:latin typeface="Calibri" pitchFamily="34" charset="0"/>
                <a:cs typeface="Arial" charset="0"/>
              </a:rPr>
              <a:t/>
            </a:r>
            <a:br>
              <a:rPr lang="en-CA" sz="1600" b="1" dirty="0" smtClean="0">
                <a:latin typeface="Calibri" pitchFamily="34" charset="0"/>
                <a:cs typeface="Arial" charset="0"/>
              </a:rPr>
            </a:br>
            <a:r>
              <a:rPr lang="en-US" sz="3200" b="1" dirty="0" smtClean="0">
                <a:latin typeface="Calibri" pitchFamily="34" charset="0"/>
                <a:cs typeface="Arial" charset="0"/>
              </a:rPr>
              <a:t>Key Stakeholders</a:t>
            </a:r>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4ED08A21-F248-46EB-A8BA-8A16336FC110}" type="slidenum">
              <a:rPr lang="en-CA" sz="1000" b="1">
                <a:solidFill>
                  <a:srgbClr val="5B1A51"/>
                </a:solidFill>
                <a:latin typeface="Arial" pitchFamily="34" charset="0"/>
                <a:cs typeface="Arial" pitchFamily="34" charset="0"/>
              </a:rPr>
              <a:pPr algn="ctr">
                <a:defRPr/>
              </a:pPr>
              <a:t>6</a:t>
            </a:fld>
            <a:endParaRPr lang="en-US" sz="1000" b="1" dirty="0">
              <a:solidFill>
                <a:srgbClr val="5B1A51"/>
              </a:solidFill>
              <a:latin typeface="Arial" pitchFamily="34" charset="0"/>
              <a:cs typeface="Arial" pitchFamily="34" charset="0"/>
            </a:endParaRPr>
          </a:p>
        </p:txBody>
      </p:sp>
      <p:sp>
        <p:nvSpPr>
          <p:cNvPr id="11268" name="Oval 5"/>
          <p:cNvSpPr>
            <a:spLocks noChangeArrowheads="1"/>
          </p:cNvSpPr>
          <p:nvPr/>
        </p:nvSpPr>
        <p:spPr bwMode="auto">
          <a:xfrm>
            <a:off x="2362200" y="1557338"/>
            <a:ext cx="4267200" cy="2706687"/>
          </a:xfrm>
          <a:prstGeom prst="ellipse">
            <a:avLst/>
          </a:prstGeom>
          <a:solidFill>
            <a:srgbClr val="356040">
              <a:alpha val="29019"/>
            </a:srgbClr>
          </a:solidFill>
          <a:ln w="9525">
            <a:noFill/>
            <a:round/>
            <a:headEnd/>
            <a:tailEnd/>
          </a:ln>
        </p:spPr>
        <p:txBody>
          <a:bodyPr wrap="none" anchor="ctr"/>
          <a:lstStyle/>
          <a:p>
            <a:endParaRPr lang="en-CA" dirty="0"/>
          </a:p>
        </p:txBody>
      </p:sp>
      <p:sp>
        <p:nvSpPr>
          <p:cNvPr id="11269" name="Text Box 6"/>
          <p:cNvSpPr txBox="1">
            <a:spLocks noChangeArrowheads="1"/>
          </p:cNvSpPr>
          <p:nvPr/>
        </p:nvSpPr>
        <p:spPr bwMode="auto">
          <a:xfrm>
            <a:off x="3203848" y="1772816"/>
            <a:ext cx="2952328" cy="492443"/>
          </a:xfrm>
          <a:prstGeom prst="rect">
            <a:avLst/>
          </a:prstGeom>
          <a:noFill/>
          <a:ln w="9525">
            <a:noFill/>
            <a:miter lim="800000"/>
            <a:headEnd/>
            <a:tailEnd/>
          </a:ln>
        </p:spPr>
        <p:txBody>
          <a:bodyPr wrap="square">
            <a:spAutoFit/>
          </a:bodyPr>
          <a:lstStyle/>
          <a:p>
            <a:pPr algn="ctr"/>
            <a:r>
              <a:rPr lang="en-CA" sz="1400" b="1" dirty="0" smtClean="0">
                <a:latin typeface="Arial" pitchFamily="34" charset="0"/>
                <a:cs typeface="Arial" pitchFamily="34" charset="0"/>
              </a:rPr>
              <a:t>Clients</a:t>
            </a:r>
            <a:endParaRPr lang="en-US" sz="1400" b="1" dirty="0">
              <a:latin typeface="Arial" pitchFamily="34" charset="0"/>
              <a:cs typeface="Arial" pitchFamily="34" charset="0"/>
            </a:endParaRPr>
          </a:p>
          <a:p>
            <a:pPr algn="ctr"/>
            <a:r>
              <a:rPr lang="en-US" sz="1200" dirty="0" smtClean="0">
                <a:latin typeface="Arial" pitchFamily="34" charset="0"/>
                <a:cs typeface="Arial" pitchFamily="34" charset="0"/>
              </a:rPr>
              <a:t>(Government </a:t>
            </a:r>
            <a:r>
              <a:rPr lang="en-US" sz="1200" dirty="0">
                <a:latin typeface="Arial" pitchFamily="34" charset="0"/>
                <a:cs typeface="Arial" pitchFamily="34" charset="0"/>
              </a:rPr>
              <a:t>Departments </a:t>
            </a:r>
            <a:r>
              <a:rPr lang="en-US" sz="1200" dirty="0" smtClean="0">
                <a:latin typeface="Arial" pitchFamily="34" charset="0"/>
                <a:cs typeface="Arial" pitchFamily="34" charset="0"/>
              </a:rPr>
              <a:t>,</a:t>
            </a:r>
            <a:r>
              <a:rPr lang="en-US" sz="1200" dirty="0" smtClean="0">
                <a:latin typeface="Arial" pitchFamily="34" charset="0"/>
                <a:cs typeface="Arial" pitchFamily="34" charset="0"/>
              </a:rPr>
              <a:t>Agencies</a:t>
            </a:r>
            <a:r>
              <a:rPr lang="en-US" sz="1200" dirty="0" smtClean="0">
                <a:latin typeface="Arial" pitchFamily="34" charset="0"/>
                <a:cs typeface="Arial" pitchFamily="34" charset="0"/>
              </a:rPr>
              <a:t>)</a:t>
            </a:r>
            <a:endParaRPr lang="en-US" sz="1200" dirty="0">
              <a:latin typeface="Arial" pitchFamily="34" charset="0"/>
              <a:cs typeface="Arial" pitchFamily="34" charset="0"/>
            </a:endParaRPr>
          </a:p>
        </p:txBody>
      </p:sp>
      <p:sp>
        <p:nvSpPr>
          <p:cNvPr id="11270" name="Oval 7"/>
          <p:cNvSpPr>
            <a:spLocks noChangeArrowheads="1"/>
          </p:cNvSpPr>
          <p:nvPr/>
        </p:nvSpPr>
        <p:spPr bwMode="auto">
          <a:xfrm>
            <a:off x="1143000" y="3182938"/>
            <a:ext cx="4267200" cy="2909887"/>
          </a:xfrm>
          <a:prstGeom prst="ellipse">
            <a:avLst/>
          </a:prstGeom>
          <a:solidFill>
            <a:srgbClr val="009999">
              <a:alpha val="83136"/>
            </a:srgbClr>
          </a:solidFill>
          <a:ln w="9525">
            <a:noFill/>
            <a:round/>
            <a:headEnd/>
            <a:tailEnd/>
          </a:ln>
        </p:spPr>
        <p:txBody>
          <a:bodyPr wrap="none" anchor="ctr"/>
          <a:lstStyle/>
          <a:p>
            <a:endParaRPr lang="en-CA" dirty="0"/>
          </a:p>
        </p:txBody>
      </p:sp>
      <p:sp>
        <p:nvSpPr>
          <p:cNvPr id="11271" name="Text Box 8"/>
          <p:cNvSpPr txBox="1">
            <a:spLocks noChangeArrowheads="1"/>
          </p:cNvSpPr>
          <p:nvPr/>
        </p:nvSpPr>
        <p:spPr bwMode="auto">
          <a:xfrm>
            <a:off x="1763688" y="3933056"/>
            <a:ext cx="864339" cy="307777"/>
          </a:xfrm>
          <a:prstGeom prst="rect">
            <a:avLst/>
          </a:prstGeom>
          <a:noFill/>
          <a:ln w="9525">
            <a:noFill/>
            <a:miter lim="800000"/>
            <a:headEnd/>
            <a:tailEnd/>
          </a:ln>
        </p:spPr>
        <p:txBody>
          <a:bodyPr wrap="none">
            <a:spAutoFit/>
          </a:bodyPr>
          <a:lstStyle/>
          <a:p>
            <a:pPr algn="ctr"/>
            <a:r>
              <a:rPr lang="en-US" sz="1400" b="1" dirty="0">
                <a:latin typeface="Arial" pitchFamily="34" charset="0"/>
                <a:cs typeface="Arial" pitchFamily="34" charset="0"/>
              </a:rPr>
              <a:t>PWGSC</a:t>
            </a:r>
          </a:p>
        </p:txBody>
      </p:sp>
      <p:sp>
        <p:nvSpPr>
          <p:cNvPr id="11272" name="Oval 9"/>
          <p:cNvSpPr>
            <a:spLocks noChangeArrowheads="1"/>
          </p:cNvSpPr>
          <p:nvPr/>
        </p:nvSpPr>
        <p:spPr bwMode="auto">
          <a:xfrm>
            <a:off x="3505200" y="3182938"/>
            <a:ext cx="4267200" cy="2909887"/>
          </a:xfrm>
          <a:prstGeom prst="ellipse">
            <a:avLst/>
          </a:prstGeom>
          <a:solidFill>
            <a:srgbClr val="356040">
              <a:alpha val="50195"/>
            </a:srgbClr>
          </a:solidFill>
          <a:ln w="9525">
            <a:noFill/>
            <a:round/>
            <a:headEnd/>
            <a:tailEnd/>
          </a:ln>
        </p:spPr>
        <p:txBody>
          <a:bodyPr wrap="none" anchor="ctr"/>
          <a:lstStyle/>
          <a:p>
            <a:endParaRPr lang="en-CA" dirty="0"/>
          </a:p>
        </p:txBody>
      </p:sp>
      <p:sp>
        <p:nvSpPr>
          <p:cNvPr id="11273" name="Text Box 10"/>
          <p:cNvSpPr txBox="1">
            <a:spLocks noChangeArrowheads="1"/>
          </p:cNvSpPr>
          <p:nvPr/>
        </p:nvSpPr>
        <p:spPr bwMode="auto">
          <a:xfrm>
            <a:off x="5796136" y="3861048"/>
            <a:ext cx="1000595" cy="307777"/>
          </a:xfrm>
          <a:prstGeom prst="rect">
            <a:avLst/>
          </a:prstGeom>
          <a:noFill/>
          <a:ln w="9525">
            <a:noFill/>
            <a:miter lim="800000"/>
            <a:headEnd/>
            <a:tailEnd/>
          </a:ln>
        </p:spPr>
        <p:txBody>
          <a:bodyPr wrap="none">
            <a:spAutoFit/>
          </a:bodyPr>
          <a:lstStyle/>
          <a:p>
            <a:pPr algn="ctr"/>
            <a:r>
              <a:rPr lang="en-US" sz="1400" b="1" dirty="0">
                <a:latin typeface="Arial" pitchFamily="34" charset="0"/>
                <a:cs typeface="Arial" pitchFamily="34" charset="0"/>
              </a:rPr>
              <a:t>Suppliers</a:t>
            </a:r>
          </a:p>
        </p:txBody>
      </p:sp>
      <p:sp>
        <p:nvSpPr>
          <p:cNvPr id="11274" name="Text Box 11"/>
          <p:cNvSpPr txBox="1">
            <a:spLocks noChangeArrowheads="1"/>
          </p:cNvSpPr>
          <p:nvPr/>
        </p:nvSpPr>
        <p:spPr bwMode="auto">
          <a:xfrm>
            <a:off x="2627784" y="2420888"/>
            <a:ext cx="3964547" cy="461665"/>
          </a:xfrm>
          <a:prstGeom prst="rect">
            <a:avLst/>
          </a:prstGeom>
          <a:noFill/>
          <a:ln w="9525">
            <a:noFill/>
            <a:miter lim="800000"/>
            <a:headEnd/>
            <a:tailEnd/>
          </a:ln>
        </p:spPr>
        <p:txBody>
          <a:bodyPr wrap="none">
            <a:spAutoFit/>
          </a:bodyPr>
          <a:lstStyle/>
          <a:p>
            <a:r>
              <a:rPr lang="en-US" sz="1200" dirty="0">
                <a:latin typeface="Arial" pitchFamily="34" charset="0"/>
                <a:cs typeface="Arial" pitchFamily="34" charset="0"/>
              </a:rPr>
              <a:t>Determine requirements for goods &amp; services</a:t>
            </a:r>
          </a:p>
          <a:p>
            <a:r>
              <a:rPr lang="en-US" sz="1200" dirty="0">
                <a:latin typeface="Arial" pitchFamily="34" charset="0"/>
                <a:cs typeface="Arial" pitchFamily="34" charset="0"/>
              </a:rPr>
              <a:t>Contract for goods &amp; services within departmental limits</a:t>
            </a:r>
          </a:p>
        </p:txBody>
      </p:sp>
      <p:sp>
        <p:nvSpPr>
          <p:cNvPr id="11275" name="Text Box 12"/>
          <p:cNvSpPr txBox="1">
            <a:spLocks noChangeArrowheads="1"/>
          </p:cNvSpPr>
          <p:nvPr/>
        </p:nvSpPr>
        <p:spPr bwMode="auto">
          <a:xfrm>
            <a:off x="1428750" y="4365625"/>
            <a:ext cx="1985993" cy="646331"/>
          </a:xfrm>
          <a:prstGeom prst="rect">
            <a:avLst/>
          </a:prstGeom>
          <a:noFill/>
          <a:ln w="9525">
            <a:noFill/>
            <a:miter lim="800000"/>
            <a:headEnd/>
            <a:tailEnd/>
          </a:ln>
        </p:spPr>
        <p:txBody>
          <a:bodyPr wrap="none">
            <a:spAutoFit/>
          </a:bodyPr>
          <a:lstStyle/>
          <a:p>
            <a:r>
              <a:rPr lang="en-US" sz="1200" dirty="0">
                <a:latin typeface="Arial" pitchFamily="34" charset="0"/>
                <a:cs typeface="Arial" pitchFamily="34" charset="0"/>
              </a:rPr>
              <a:t>Common service provider</a:t>
            </a:r>
          </a:p>
          <a:p>
            <a:r>
              <a:rPr lang="en-US" sz="1200" dirty="0">
                <a:latin typeface="Arial" pitchFamily="34" charset="0"/>
                <a:cs typeface="Arial" pitchFamily="34" charset="0"/>
              </a:rPr>
              <a:t>Ensures contracting is fair,</a:t>
            </a:r>
            <a:br>
              <a:rPr lang="en-US" sz="1200" dirty="0">
                <a:latin typeface="Arial" pitchFamily="34" charset="0"/>
                <a:cs typeface="Arial" pitchFamily="34" charset="0"/>
              </a:rPr>
            </a:br>
            <a:r>
              <a:rPr lang="en-US" sz="1200" dirty="0">
                <a:latin typeface="Arial" pitchFamily="34" charset="0"/>
                <a:cs typeface="Arial" pitchFamily="34" charset="0"/>
              </a:rPr>
              <a:t>transparent, accessible</a:t>
            </a:r>
          </a:p>
        </p:txBody>
      </p:sp>
      <p:sp>
        <p:nvSpPr>
          <p:cNvPr id="11276" name="Text Box 13"/>
          <p:cNvSpPr txBox="1">
            <a:spLocks noChangeArrowheads="1"/>
          </p:cNvSpPr>
          <p:nvPr/>
        </p:nvSpPr>
        <p:spPr bwMode="auto">
          <a:xfrm>
            <a:off x="5508104" y="4365104"/>
            <a:ext cx="2448272" cy="830997"/>
          </a:xfrm>
          <a:prstGeom prst="rect">
            <a:avLst/>
          </a:prstGeom>
          <a:noFill/>
          <a:ln w="9525">
            <a:noFill/>
            <a:miter lim="800000"/>
            <a:headEnd/>
            <a:tailEnd/>
          </a:ln>
        </p:spPr>
        <p:txBody>
          <a:bodyPr wrap="square">
            <a:spAutoFit/>
          </a:bodyPr>
          <a:lstStyle/>
          <a:p>
            <a:r>
              <a:rPr lang="en-US" sz="1200" dirty="0">
                <a:latin typeface="Arial" pitchFamily="34" charset="0"/>
                <a:cs typeface="Arial" pitchFamily="34" charset="0"/>
              </a:rPr>
              <a:t>Provide Goods &amp; services</a:t>
            </a:r>
          </a:p>
          <a:p>
            <a:r>
              <a:rPr lang="en-CA" sz="1200" dirty="0">
                <a:latin typeface="Arial" pitchFamily="34" charset="0"/>
                <a:cs typeface="Arial" pitchFamily="34" charset="0"/>
              </a:rPr>
              <a:t>Access to GC </a:t>
            </a:r>
            <a:r>
              <a:rPr lang="en-CA" sz="1200" dirty="0" smtClean="0">
                <a:latin typeface="Arial" pitchFamily="34" charset="0"/>
                <a:cs typeface="Arial" pitchFamily="34" charset="0"/>
              </a:rPr>
              <a:t>Opportunities  through Open, Fair </a:t>
            </a:r>
            <a:r>
              <a:rPr lang="en-CA" sz="1200" dirty="0">
                <a:latin typeface="Arial" pitchFamily="34" charset="0"/>
                <a:cs typeface="Arial" pitchFamily="34" charset="0"/>
              </a:rPr>
              <a:t>and  Transparent </a:t>
            </a:r>
            <a:r>
              <a:rPr lang="en-CA" sz="1200" dirty="0" smtClean="0">
                <a:latin typeface="Arial" pitchFamily="34" charset="0"/>
                <a:cs typeface="Arial" pitchFamily="34" charset="0"/>
              </a:rPr>
              <a:t>Processes</a:t>
            </a:r>
            <a:endParaRPr lang="en-US" sz="1200" dirty="0">
              <a:latin typeface="Arial" pitchFamily="34" charset="0"/>
              <a:cs typeface="Arial" pitchFamily="34" charset="0"/>
            </a:endParaRPr>
          </a:p>
        </p:txBody>
      </p:sp>
      <p:sp>
        <p:nvSpPr>
          <p:cNvPr id="11277" name="Oval 14"/>
          <p:cNvSpPr>
            <a:spLocks noChangeArrowheads="1"/>
          </p:cNvSpPr>
          <p:nvPr/>
        </p:nvSpPr>
        <p:spPr bwMode="auto">
          <a:xfrm>
            <a:off x="3429000" y="3411538"/>
            <a:ext cx="2057400" cy="2438400"/>
          </a:xfrm>
          <a:prstGeom prst="ellipse">
            <a:avLst/>
          </a:prstGeom>
          <a:solidFill>
            <a:schemeClr val="bg1">
              <a:alpha val="89803"/>
            </a:schemeClr>
          </a:solidFill>
          <a:ln w="9525">
            <a:noFill/>
            <a:round/>
            <a:headEnd/>
            <a:tailEnd/>
          </a:ln>
        </p:spPr>
        <p:txBody>
          <a:bodyPr wrap="none" anchor="ctr"/>
          <a:lstStyle/>
          <a:p>
            <a:endParaRPr lang="en-CA" dirty="0"/>
          </a:p>
        </p:txBody>
      </p:sp>
      <p:sp>
        <p:nvSpPr>
          <p:cNvPr id="11278" name="Text Box 15"/>
          <p:cNvSpPr txBox="1">
            <a:spLocks noChangeArrowheads="1"/>
          </p:cNvSpPr>
          <p:nvPr/>
        </p:nvSpPr>
        <p:spPr bwMode="auto">
          <a:xfrm>
            <a:off x="3963420" y="3716338"/>
            <a:ext cx="931409" cy="523220"/>
          </a:xfrm>
          <a:prstGeom prst="rect">
            <a:avLst/>
          </a:prstGeom>
          <a:noFill/>
          <a:ln w="9525">
            <a:noFill/>
            <a:miter lim="800000"/>
            <a:headEnd/>
            <a:tailEnd/>
          </a:ln>
        </p:spPr>
        <p:txBody>
          <a:bodyPr wrap="none">
            <a:spAutoFit/>
          </a:bodyPr>
          <a:lstStyle/>
          <a:p>
            <a:pPr algn="ctr"/>
            <a:r>
              <a:rPr lang="en-US" sz="1400" b="1" dirty="0">
                <a:latin typeface="Arial" pitchFamily="34" charset="0"/>
                <a:cs typeface="Arial" pitchFamily="34" charset="0"/>
              </a:rPr>
              <a:t>Treasury</a:t>
            </a:r>
            <a:br>
              <a:rPr lang="en-US" sz="1400" b="1" dirty="0">
                <a:latin typeface="Arial" pitchFamily="34" charset="0"/>
                <a:cs typeface="Arial" pitchFamily="34" charset="0"/>
              </a:rPr>
            </a:br>
            <a:r>
              <a:rPr lang="en-US" sz="1400" b="1" dirty="0">
                <a:latin typeface="Arial" pitchFamily="34" charset="0"/>
                <a:cs typeface="Arial" pitchFamily="34" charset="0"/>
              </a:rPr>
              <a:t>Board</a:t>
            </a:r>
          </a:p>
        </p:txBody>
      </p:sp>
      <p:sp>
        <p:nvSpPr>
          <p:cNvPr id="11279" name="Text Box 16"/>
          <p:cNvSpPr txBox="1">
            <a:spLocks noChangeArrowheads="1"/>
          </p:cNvSpPr>
          <p:nvPr/>
        </p:nvSpPr>
        <p:spPr bwMode="auto">
          <a:xfrm>
            <a:off x="3479804" y="4251325"/>
            <a:ext cx="1955793" cy="1384995"/>
          </a:xfrm>
          <a:prstGeom prst="rect">
            <a:avLst/>
          </a:prstGeom>
          <a:noFill/>
          <a:ln w="9525">
            <a:noFill/>
            <a:miter lim="800000"/>
            <a:headEnd/>
            <a:tailEnd/>
          </a:ln>
        </p:spPr>
        <p:txBody>
          <a:bodyPr wrap="none">
            <a:spAutoFit/>
          </a:bodyPr>
          <a:lstStyle/>
          <a:p>
            <a:pPr algn="ctr"/>
            <a:r>
              <a:rPr lang="en-US" sz="1200" dirty="0">
                <a:latin typeface="Arial" pitchFamily="34" charset="0"/>
                <a:cs typeface="Arial" pitchFamily="34" charset="0"/>
              </a:rPr>
              <a:t>Sets policies, limits</a:t>
            </a:r>
            <a:br>
              <a:rPr lang="en-US" sz="1200" dirty="0">
                <a:latin typeface="Arial" pitchFamily="34" charset="0"/>
                <a:cs typeface="Arial" pitchFamily="34" charset="0"/>
              </a:rPr>
            </a:br>
            <a:r>
              <a:rPr lang="en-US" sz="1200" dirty="0">
                <a:latin typeface="Arial" pitchFamily="34" charset="0"/>
                <a:cs typeface="Arial" pitchFamily="34" charset="0"/>
              </a:rPr>
              <a:t>on departmental authority,</a:t>
            </a:r>
            <a:br>
              <a:rPr lang="en-US" sz="1200" dirty="0">
                <a:latin typeface="Arial" pitchFamily="34" charset="0"/>
                <a:cs typeface="Arial" pitchFamily="34" charset="0"/>
              </a:rPr>
            </a:br>
            <a:r>
              <a:rPr lang="en-US" sz="1200" dirty="0">
                <a:latin typeface="Arial" pitchFamily="34" charset="0"/>
                <a:cs typeface="Arial" pitchFamily="34" charset="0"/>
              </a:rPr>
              <a:t>oversight rules, etc.</a:t>
            </a:r>
          </a:p>
          <a:p>
            <a:pPr algn="ctr"/>
            <a:endParaRPr lang="en-US" sz="1200" dirty="0">
              <a:latin typeface="Arial" pitchFamily="34" charset="0"/>
              <a:cs typeface="Arial" pitchFamily="34" charset="0"/>
            </a:endParaRPr>
          </a:p>
          <a:p>
            <a:pPr algn="ctr"/>
            <a:r>
              <a:rPr lang="en-US" sz="1200" dirty="0">
                <a:latin typeface="Arial" pitchFamily="34" charset="0"/>
                <a:cs typeface="Arial" pitchFamily="34" charset="0"/>
              </a:rPr>
              <a:t>Approves project </a:t>
            </a:r>
            <a:br>
              <a:rPr lang="en-US" sz="1200" dirty="0">
                <a:latin typeface="Arial" pitchFamily="34" charset="0"/>
                <a:cs typeface="Arial" pitchFamily="34" charset="0"/>
              </a:rPr>
            </a:br>
            <a:r>
              <a:rPr lang="en-US" sz="1200" dirty="0">
                <a:latin typeface="Arial" pitchFamily="34" charset="0"/>
                <a:cs typeface="Arial" pitchFamily="34" charset="0"/>
              </a:rPr>
              <a:t>contracts above</a:t>
            </a:r>
            <a:br>
              <a:rPr lang="en-US" sz="1200" dirty="0">
                <a:latin typeface="Arial" pitchFamily="34" charset="0"/>
                <a:cs typeface="Arial" pitchFamily="34" charset="0"/>
              </a:rPr>
            </a:br>
            <a:r>
              <a:rPr lang="en-US" sz="1200" dirty="0">
                <a:latin typeface="Arial" pitchFamily="34" charset="0"/>
                <a:cs typeface="Arial" pitchFamily="34" charset="0"/>
              </a:rPr>
              <a:t>limits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630238"/>
            <a:ext cx="7772400" cy="998537"/>
          </a:xfrm>
        </p:spPr>
        <p:txBody>
          <a:bodyPr/>
          <a:lstStyle/>
          <a:p>
            <a:pPr eaLnBrk="1" hangingPunct="1">
              <a:defRPr/>
            </a:pPr>
            <a:r>
              <a:rPr lang="en-CA" sz="1600" dirty="0" smtClean="0">
                <a:latin typeface="Calibri" pitchFamily="34" charset="0"/>
                <a:cs typeface="Arial" charset="0"/>
              </a:rPr>
              <a:t>Procurement in the Government of Canada</a:t>
            </a:r>
            <a:r>
              <a:rPr lang="en-CA" sz="1800" dirty="0" smtClean="0">
                <a:latin typeface="Calibri" pitchFamily="34" charset="0"/>
                <a:cs typeface="Arial" charset="0"/>
              </a:rPr>
              <a:t> </a:t>
            </a:r>
            <a:r>
              <a:rPr lang="en-CA" sz="1800" b="1" dirty="0" smtClean="0">
                <a:latin typeface="Calibri" pitchFamily="34" charset="0"/>
                <a:cs typeface="Arial" charset="0"/>
              </a:rPr>
              <a:t/>
            </a:r>
            <a:br>
              <a:rPr lang="en-CA" sz="1800" b="1" dirty="0" smtClean="0">
                <a:latin typeface="Calibri" pitchFamily="34" charset="0"/>
                <a:cs typeface="Arial" charset="0"/>
              </a:rPr>
            </a:br>
            <a:r>
              <a:rPr lang="en-CA" b="1" dirty="0" smtClean="0"/>
              <a:t>Complex Environment</a:t>
            </a:r>
            <a:endParaRPr lang="en-US" b="1" dirty="0" smtClean="0"/>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4652404D-04C9-47F0-B913-8914C6A16418}" type="slidenum">
              <a:rPr lang="en-CA" sz="1000" b="1">
                <a:solidFill>
                  <a:srgbClr val="5B1A51"/>
                </a:solidFill>
                <a:latin typeface="Arial" pitchFamily="34" charset="0"/>
                <a:cs typeface="Arial" pitchFamily="34" charset="0"/>
              </a:rPr>
              <a:pPr algn="ctr">
                <a:defRPr/>
              </a:pPr>
              <a:t>7</a:t>
            </a:fld>
            <a:endParaRPr lang="en-US" sz="1000" b="1" dirty="0">
              <a:solidFill>
                <a:srgbClr val="5B1A51"/>
              </a:solidFill>
              <a:latin typeface="Arial" pitchFamily="34" charset="0"/>
              <a:cs typeface="Arial" pitchFamily="34" charset="0"/>
            </a:endParaRPr>
          </a:p>
        </p:txBody>
      </p:sp>
      <p:grpSp>
        <p:nvGrpSpPr>
          <p:cNvPr id="12292" name="Group 16"/>
          <p:cNvGrpSpPr>
            <a:grpSpLocks/>
          </p:cNvGrpSpPr>
          <p:nvPr/>
        </p:nvGrpSpPr>
        <p:grpSpPr bwMode="auto">
          <a:xfrm>
            <a:off x="1258888" y="1628775"/>
            <a:ext cx="6842125" cy="4311650"/>
            <a:chOff x="1212" y="903"/>
            <a:chExt cx="3594" cy="3066"/>
          </a:xfrm>
        </p:grpSpPr>
        <p:sp>
          <p:nvSpPr>
            <p:cNvPr id="12293" name="Oval 5"/>
            <p:cNvSpPr>
              <a:spLocks noChangeArrowheads="1"/>
            </p:cNvSpPr>
            <p:nvPr/>
          </p:nvSpPr>
          <p:spPr bwMode="auto">
            <a:xfrm>
              <a:off x="1425" y="903"/>
              <a:ext cx="3214" cy="3066"/>
            </a:xfrm>
            <a:prstGeom prst="ellipse">
              <a:avLst/>
            </a:prstGeom>
            <a:solidFill>
              <a:schemeClr val="bg2"/>
            </a:solidFill>
            <a:ln w="9525" algn="ctr">
              <a:noFill/>
              <a:round/>
              <a:headEnd/>
              <a:tailEnd/>
            </a:ln>
          </p:spPr>
          <p:txBody>
            <a:bodyPr wrap="none" anchor="ctr"/>
            <a:lstStyle/>
            <a:p>
              <a:endParaRPr lang="en-CA" dirty="0"/>
            </a:p>
          </p:txBody>
        </p:sp>
        <p:sp>
          <p:nvSpPr>
            <p:cNvPr id="12294" name="Oval 6"/>
            <p:cNvSpPr>
              <a:spLocks noChangeArrowheads="1"/>
            </p:cNvSpPr>
            <p:nvPr/>
          </p:nvSpPr>
          <p:spPr bwMode="auto">
            <a:xfrm>
              <a:off x="1850" y="1254"/>
              <a:ext cx="2364" cy="2364"/>
            </a:xfrm>
            <a:prstGeom prst="ellipse">
              <a:avLst/>
            </a:prstGeom>
            <a:solidFill>
              <a:srgbClr val="DDDDDD"/>
            </a:solidFill>
            <a:ln w="9525" algn="ctr">
              <a:noFill/>
              <a:round/>
              <a:headEnd/>
              <a:tailEnd/>
            </a:ln>
          </p:spPr>
          <p:txBody>
            <a:bodyPr wrap="none" anchor="ctr"/>
            <a:lstStyle/>
            <a:p>
              <a:pPr algn="ctr"/>
              <a:endParaRPr lang="fr-CA" sz="1000" dirty="0">
                <a:latin typeface="Arial" charset="0"/>
              </a:endParaRPr>
            </a:p>
          </p:txBody>
        </p:sp>
        <p:sp>
          <p:nvSpPr>
            <p:cNvPr id="12295" name="Rectangle 7"/>
            <p:cNvSpPr>
              <a:spLocks noChangeArrowheads="1"/>
            </p:cNvSpPr>
            <p:nvPr/>
          </p:nvSpPr>
          <p:spPr bwMode="auto">
            <a:xfrm>
              <a:off x="1212" y="3269"/>
              <a:ext cx="3594" cy="173"/>
            </a:xfrm>
            <a:prstGeom prst="rect">
              <a:avLst/>
            </a:prstGeom>
            <a:solidFill>
              <a:srgbClr val="B1BFE7"/>
            </a:solidFill>
            <a:ln w="9525">
              <a:solidFill>
                <a:srgbClr val="B1BFE7"/>
              </a:solidFill>
              <a:miter lim="800000"/>
              <a:headEnd/>
              <a:tailEnd/>
            </a:ln>
          </p:spPr>
          <p:txBody>
            <a:bodyPr wrap="none" anchor="ctr"/>
            <a:lstStyle/>
            <a:p>
              <a:endParaRPr lang="en-CA" dirty="0"/>
            </a:p>
          </p:txBody>
        </p:sp>
        <p:sp>
          <p:nvSpPr>
            <p:cNvPr id="12296" name="Freeform 8"/>
            <p:cNvSpPr>
              <a:spLocks/>
            </p:cNvSpPr>
            <p:nvPr/>
          </p:nvSpPr>
          <p:spPr bwMode="auto">
            <a:xfrm>
              <a:off x="2832" y="3435"/>
              <a:ext cx="384" cy="326"/>
            </a:xfrm>
            <a:custGeom>
              <a:avLst/>
              <a:gdLst>
                <a:gd name="T0" fmla="*/ 0 w 732"/>
                <a:gd name="T1" fmla="*/ 2 h 623"/>
                <a:gd name="T2" fmla="*/ 2 w 732"/>
                <a:gd name="T3" fmla="*/ 2 h 623"/>
                <a:gd name="T4" fmla="*/ 1 w 732"/>
                <a:gd name="T5" fmla="*/ 0 h 623"/>
                <a:gd name="T6" fmla="*/ 0 w 732"/>
                <a:gd name="T7" fmla="*/ 2 h 623"/>
                <a:gd name="T8" fmla="*/ 0 60000 65536"/>
                <a:gd name="T9" fmla="*/ 0 60000 65536"/>
                <a:gd name="T10" fmla="*/ 0 60000 65536"/>
                <a:gd name="T11" fmla="*/ 0 60000 65536"/>
                <a:gd name="T12" fmla="*/ 0 w 732"/>
                <a:gd name="T13" fmla="*/ 0 h 623"/>
                <a:gd name="T14" fmla="*/ 732 w 732"/>
                <a:gd name="T15" fmla="*/ 623 h 623"/>
              </a:gdLst>
              <a:ahLst/>
              <a:cxnLst>
                <a:cxn ang="T8">
                  <a:pos x="T0" y="T1"/>
                </a:cxn>
                <a:cxn ang="T9">
                  <a:pos x="T2" y="T3"/>
                </a:cxn>
                <a:cxn ang="T10">
                  <a:pos x="T4" y="T5"/>
                </a:cxn>
                <a:cxn ang="T11">
                  <a:pos x="T6" y="T7"/>
                </a:cxn>
              </a:cxnLst>
              <a:rect l="T12" t="T13" r="T14" b="T15"/>
              <a:pathLst>
                <a:path w="732" h="623">
                  <a:moveTo>
                    <a:pt x="0" y="623"/>
                  </a:moveTo>
                  <a:lnTo>
                    <a:pt x="732" y="623"/>
                  </a:lnTo>
                  <a:lnTo>
                    <a:pt x="372" y="0"/>
                  </a:lnTo>
                  <a:lnTo>
                    <a:pt x="0" y="623"/>
                  </a:lnTo>
                  <a:close/>
                </a:path>
              </a:pathLst>
            </a:custGeom>
            <a:solidFill>
              <a:srgbClr val="B1BFE7"/>
            </a:solidFill>
            <a:ln w="9525">
              <a:noFill/>
              <a:round/>
              <a:headEnd/>
              <a:tailEnd/>
            </a:ln>
          </p:spPr>
          <p:txBody>
            <a:bodyPr/>
            <a:lstStyle/>
            <a:p>
              <a:endParaRPr lang="en-CA" dirty="0"/>
            </a:p>
          </p:txBody>
        </p:sp>
        <p:sp>
          <p:nvSpPr>
            <p:cNvPr id="12297" name="Rectangle 9"/>
            <p:cNvSpPr>
              <a:spLocks noChangeArrowheads="1"/>
            </p:cNvSpPr>
            <p:nvPr/>
          </p:nvSpPr>
          <p:spPr bwMode="auto">
            <a:xfrm>
              <a:off x="1212" y="1722"/>
              <a:ext cx="1778" cy="1535"/>
            </a:xfrm>
            <a:prstGeom prst="rect">
              <a:avLst/>
            </a:prstGeom>
            <a:solidFill>
              <a:srgbClr val="6289D8"/>
            </a:solidFill>
            <a:ln w="9525" algn="ctr">
              <a:noFill/>
              <a:miter lim="800000"/>
              <a:headEnd/>
              <a:tailEnd/>
            </a:ln>
          </p:spPr>
          <p:txBody>
            <a:bodyPr wrap="none" anchor="ctr"/>
            <a:lstStyle/>
            <a:p>
              <a:pPr marL="171450" indent="-171450"/>
              <a:endParaRPr lang="en-CA" sz="1400" dirty="0">
                <a:solidFill>
                  <a:schemeClr val="bg1"/>
                </a:solidFill>
                <a:latin typeface="Arial" charset="0"/>
              </a:endParaRPr>
            </a:p>
            <a:p>
              <a:pPr marL="171450" indent="-171450">
                <a:buFontTx/>
                <a:buChar char="•"/>
              </a:pPr>
              <a:r>
                <a:rPr lang="en-CA" sz="1400" dirty="0" smtClean="0">
                  <a:solidFill>
                    <a:schemeClr val="bg1"/>
                  </a:solidFill>
                  <a:latin typeface="Arial" pitchFamily="34" charset="0"/>
                  <a:cs typeface="Arial" pitchFamily="34" charset="0"/>
                </a:rPr>
                <a:t>Small </a:t>
              </a:r>
              <a:r>
                <a:rPr lang="en-CA" sz="1400" dirty="0">
                  <a:solidFill>
                    <a:schemeClr val="bg1"/>
                  </a:solidFill>
                  <a:latin typeface="Arial" pitchFamily="34" charset="0"/>
                  <a:cs typeface="Arial" pitchFamily="34" charset="0"/>
                </a:rPr>
                <a:t>and Medium </a:t>
              </a:r>
              <a:r>
                <a:rPr lang="en-CA" sz="1400" dirty="0" smtClean="0">
                  <a:solidFill>
                    <a:schemeClr val="bg1"/>
                  </a:solidFill>
                  <a:latin typeface="Arial" pitchFamily="34" charset="0"/>
                  <a:cs typeface="Arial" pitchFamily="34" charset="0"/>
                </a:rPr>
                <a:t>Enterprises </a:t>
              </a:r>
              <a:endParaRPr lang="en-CA" sz="1400" dirty="0">
                <a:solidFill>
                  <a:schemeClr val="bg1"/>
                </a:solidFill>
                <a:latin typeface="Arial" pitchFamily="34" charset="0"/>
                <a:cs typeface="Arial" pitchFamily="34" charset="0"/>
              </a:endParaRPr>
            </a:p>
            <a:p>
              <a:pPr marL="171450" indent="-171450">
                <a:buFontTx/>
                <a:buChar char="•"/>
              </a:pPr>
              <a:r>
                <a:rPr lang="en-CA" sz="1400" dirty="0">
                  <a:solidFill>
                    <a:schemeClr val="bg1"/>
                  </a:solidFill>
                  <a:latin typeface="Arial" pitchFamily="34" charset="0"/>
                  <a:cs typeface="Arial" pitchFamily="34" charset="0"/>
                </a:rPr>
                <a:t>Industrial and Regional </a:t>
              </a:r>
              <a:r>
                <a:rPr lang="en-CA" sz="1400" dirty="0" smtClean="0">
                  <a:solidFill>
                    <a:schemeClr val="bg1"/>
                  </a:solidFill>
                  <a:latin typeface="Arial" pitchFamily="34" charset="0"/>
                  <a:cs typeface="Arial" pitchFamily="34" charset="0"/>
                </a:rPr>
                <a:t>Benefits</a:t>
              </a:r>
              <a:endParaRPr lang="en-CA" sz="1400" dirty="0">
                <a:solidFill>
                  <a:schemeClr val="bg1"/>
                </a:solidFill>
                <a:latin typeface="Arial" pitchFamily="34" charset="0"/>
                <a:cs typeface="Arial" pitchFamily="34" charset="0"/>
              </a:endParaRPr>
            </a:p>
            <a:p>
              <a:pPr marL="171450" indent="-171450">
                <a:buFontTx/>
                <a:buChar char="•"/>
              </a:pPr>
              <a:r>
                <a:rPr lang="en-CA" sz="1400" dirty="0">
                  <a:solidFill>
                    <a:schemeClr val="bg1"/>
                  </a:solidFill>
                  <a:latin typeface="Arial" pitchFamily="34" charset="0"/>
                  <a:cs typeface="Arial" pitchFamily="34" charset="0"/>
                </a:rPr>
                <a:t>Green Procurement</a:t>
              </a:r>
            </a:p>
            <a:p>
              <a:pPr marL="171450" indent="-171450">
                <a:buFontTx/>
                <a:buChar char="•"/>
              </a:pPr>
              <a:r>
                <a:rPr lang="en-CA" sz="1400" dirty="0">
                  <a:solidFill>
                    <a:schemeClr val="bg1"/>
                  </a:solidFill>
                  <a:latin typeface="Arial" pitchFamily="34" charset="0"/>
                  <a:cs typeface="Arial" pitchFamily="34" charset="0"/>
                </a:rPr>
                <a:t>Aboriginal </a:t>
              </a:r>
              <a:r>
                <a:rPr lang="en-CA" sz="1400" dirty="0" smtClean="0">
                  <a:solidFill>
                    <a:schemeClr val="bg1"/>
                  </a:solidFill>
                  <a:latin typeface="Arial" pitchFamily="34" charset="0"/>
                  <a:cs typeface="Arial" pitchFamily="34" charset="0"/>
                </a:rPr>
                <a:t>set-asides</a:t>
              </a:r>
              <a:endParaRPr lang="en-CA" sz="1400" dirty="0">
                <a:solidFill>
                  <a:schemeClr val="bg1"/>
                </a:solidFill>
                <a:latin typeface="Arial" pitchFamily="34" charset="0"/>
                <a:cs typeface="Arial" pitchFamily="34" charset="0"/>
              </a:endParaRPr>
            </a:p>
            <a:p>
              <a:pPr marL="171450" indent="-171450">
                <a:buFontTx/>
                <a:buChar char="•"/>
              </a:pPr>
              <a:r>
                <a:rPr lang="en-CA" sz="1400" dirty="0">
                  <a:solidFill>
                    <a:schemeClr val="bg1"/>
                  </a:solidFill>
                  <a:latin typeface="Arial" pitchFamily="34" charset="0"/>
                  <a:cs typeface="Arial" pitchFamily="34" charset="0"/>
                </a:rPr>
                <a:t>Innovation</a:t>
              </a:r>
            </a:p>
          </p:txBody>
        </p:sp>
        <p:sp>
          <p:nvSpPr>
            <p:cNvPr id="12298" name="Rectangle 10"/>
            <p:cNvSpPr>
              <a:spLocks noChangeArrowheads="1"/>
            </p:cNvSpPr>
            <p:nvPr/>
          </p:nvSpPr>
          <p:spPr bwMode="auto">
            <a:xfrm>
              <a:off x="3180" y="1697"/>
              <a:ext cx="1626" cy="1535"/>
            </a:xfrm>
            <a:prstGeom prst="rect">
              <a:avLst/>
            </a:prstGeom>
            <a:solidFill>
              <a:srgbClr val="666699"/>
            </a:solidFill>
            <a:ln w="9525" algn="ctr">
              <a:noFill/>
              <a:miter lim="800000"/>
              <a:headEnd/>
              <a:tailEnd/>
            </a:ln>
          </p:spPr>
          <p:txBody>
            <a:bodyPr wrap="none" anchor="ctr"/>
            <a:lstStyle/>
            <a:p>
              <a:pPr marL="171450" indent="-171450">
                <a:buFontTx/>
                <a:buChar char="•"/>
              </a:pPr>
              <a:r>
                <a:rPr lang="en-CA" sz="1400" dirty="0" smtClean="0">
                  <a:solidFill>
                    <a:schemeClr val="bg1"/>
                  </a:solidFill>
                  <a:latin typeface="Arial" pitchFamily="34" charset="0"/>
                  <a:cs typeface="Arial" pitchFamily="34" charset="0"/>
                </a:rPr>
                <a:t>Fair</a:t>
              </a:r>
              <a:r>
                <a:rPr lang="en-CA" sz="1400" dirty="0">
                  <a:solidFill>
                    <a:schemeClr val="bg1"/>
                  </a:solidFill>
                  <a:latin typeface="Arial" pitchFamily="34" charset="0"/>
                  <a:cs typeface="Arial" pitchFamily="34" charset="0"/>
                </a:rPr>
                <a:t>, open and transparent</a:t>
              </a:r>
            </a:p>
            <a:p>
              <a:pPr marL="171450" indent="-171450">
                <a:buFontTx/>
                <a:buChar char="•"/>
              </a:pPr>
              <a:r>
                <a:rPr lang="en-CA" sz="1400" dirty="0">
                  <a:solidFill>
                    <a:schemeClr val="bg1"/>
                  </a:solidFill>
                  <a:latin typeface="Arial" pitchFamily="34" charset="0"/>
                  <a:cs typeface="Arial" pitchFamily="34" charset="0"/>
                </a:rPr>
                <a:t>Best value to taxpayers</a:t>
              </a:r>
            </a:p>
            <a:p>
              <a:pPr marL="171450" indent="-171450">
                <a:buFontTx/>
                <a:buChar char="•"/>
              </a:pPr>
              <a:r>
                <a:rPr lang="en-CA" sz="1400" dirty="0" smtClean="0">
                  <a:solidFill>
                    <a:schemeClr val="bg1"/>
                  </a:solidFill>
                  <a:latin typeface="Arial" pitchFamily="34" charset="0"/>
                  <a:cs typeface="Arial" pitchFamily="34" charset="0"/>
                </a:rPr>
                <a:t>Accountability</a:t>
              </a:r>
            </a:p>
            <a:p>
              <a:pPr marL="171450" indent="-171450">
                <a:buFontTx/>
                <a:buChar char="•"/>
              </a:pPr>
              <a:r>
                <a:rPr lang="en-CA" sz="1400" dirty="0" smtClean="0">
                  <a:solidFill>
                    <a:schemeClr val="bg1"/>
                  </a:solidFill>
                  <a:latin typeface="Arial" pitchFamily="34" charset="0"/>
                  <a:cs typeface="Arial" pitchFamily="34" charset="0"/>
                </a:rPr>
                <a:t>Integrity</a:t>
              </a:r>
              <a:endParaRPr lang="en-CA" sz="1400" dirty="0">
                <a:solidFill>
                  <a:schemeClr val="bg1"/>
                </a:solidFill>
                <a:latin typeface="Arial" pitchFamily="34" charset="0"/>
                <a:cs typeface="Arial" pitchFamily="34" charset="0"/>
              </a:endParaRPr>
            </a:p>
          </p:txBody>
        </p:sp>
        <p:sp>
          <p:nvSpPr>
            <p:cNvPr id="12299" name="Text Box 11"/>
            <p:cNvSpPr txBox="1">
              <a:spLocks noChangeArrowheads="1"/>
            </p:cNvSpPr>
            <p:nvPr/>
          </p:nvSpPr>
          <p:spPr bwMode="auto">
            <a:xfrm>
              <a:off x="3216" y="1697"/>
              <a:ext cx="1423" cy="219"/>
            </a:xfrm>
            <a:prstGeom prst="rect">
              <a:avLst/>
            </a:prstGeom>
            <a:solidFill>
              <a:srgbClr val="666699"/>
            </a:solidFill>
            <a:ln w="9525" algn="ctr">
              <a:noFill/>
              <a:miter lim="800000"/>
              <a:headEnd/>
              <a:tailEnd/>
            </a:ln>
          </p:spPr>
          <p:txBody>
            <a:bodyPr>
              <a:spAutoFit/>
            </a:bodyPr>
            <a:lstStyle/>
            <a:p>
              <a:r>
                <a:rPr lang="en-CA" sz="1400" b="1" dirty="0">
                  <a:solidFill>
                    <a:schemeClr val="bg1"/>
                  </a:solidFill>
                  <a:latin typeface="Arial" pitchFamily="34" charset="0"/>
                  <a:cs typeface="Arial" pitchFamily="34" charset="0"/>
                </a:rPr>
                <a:t>Procurement values</a:t>
              </a:r>
            </a:p>
          </p:txBody>
        </p:sp>
        <p:sp>
          <p:nvSpPr>
            <p:cNvPr id="12300" name="Text Box 12"/>
            <p:cNvSpPr txBox="1">
              <a:spLocks noChangeArrowheads="1"/>
            </p:cNvSpPr>
            <p:nvPr/>
          </p:nvSpPr>
          <p:spPr bwMode="auto">
            <a:xfrm>
              <a:off x="2447" y="1291"/>
              <a:ext cx="1182" cy="416"/>
            </a:xfrm>
            <a:prstGeom prst="rect">
              <a:avLst/>
            </a:prstGeom>
            <a:noFill/>
            <a:ln w="9525" algn="ctr">
              <a:noFill/>
              <a:miter lim="800000"/>
              <a:headEnd/>
              <a:tailEnd/>
            </a:ln>
          </p:spPr>
          <p:txBody>
            <a:bodyPr wrap="none">
              <a:spAutoFit/>
            </a:bodyPr>
            <a:lstStyle/>
            <a:p>
              <a:pPr algn="ctr"/>
              <a:r>
                <a:rPr lang="en-CA" sz="1600" b="1" dirty="0">
                  <a:latin typeface="Arial" pitchFamily="34" charset="0"/>
                  <a:cs typeface="Arial" pitchFamily="34" charset="0"/>
                </a:rPr>
                <a:t>Legislation, </a:t>
              </a:r>
            </a:p>
            <a:p>
              <a:pPr algn="ctr"/>
              <a:r>
                <a:rPr lang="en-CA" sz="1600" b="1" dirty="0">
                  <a:latin typeface="Arial" pitchFamily="34" charset="0"/>
                  <a:cs typeface="Arial" pitchFamily="34" charset="0"/>
                </a:rPr>
                <a:t>Regulations, Policies</a:t>
              </a:r>
            </a:p>
          </p:txBody>
        </p:sp>
        <p:sp>
          <p:nvSpPr>
            <p:cNvPr id="12301" name="Text Box 13"/>
            <p:cNvSpPr txBox="1">
              <a:spLocks noChangeArrowheads="1"/>
            </p:cNvSpPr>
            <p:nvPr/>
          </p:nvSpPr>
          <p:spPr bwMode="auto">
            <a:xfrm>
              <a:off x="2574" y="3704"/>
              <a:ext cx="911" cy="241"/>
            </a:xfrm>
            <a:prstGeom prst="rect">
              <a:avLst/>
            </a:prstGeom>
            <a:noFill/>
            <a:ln w="9525" algn="ctr">
              <a:noFill/>
              <a:miter lim="800000"/>
              <a:headEnd/>
              <a:tailEnd/>
            </a:ln>
          </p:spPr>
          <p:txBody>
            <a:bodyPr wrap="none">
              <a:spAutoFit/>
            </a:bodyPr>
            <a:lstStyle/>
            <a:p>
              <a:pPr algn="ctr"/>
              <a:r>
                <a:rPr lang="en-CA" sz="1600" b="1" dirty="0">
                  <a:latin typeface="Calibri" pitchFamily="34" charset="0"/>
                </a:rPr>
                <a:t>Trade Agreements</a:t>
              </a:r>
            </a:p>
          </p:txBody>
        </p:sp>
        <p:sp>
          <p:nvSpPr>
            <p:cNvPr id="12302" name="Text Box 14"/>
            <p:cNvSpPr txBox="1">
              <a:spLocks noChangeArrowheads="1"/>
            </p:cNvSpPr>
            <p:nvPr/>
          </p:nvSpPr>
          <p:spPr bwMode="auto">
            <a:xfrm>
              <a:off x="2014" y="3232"/>
              <a:ext cx="2078" cy="261"/>
            </a:xfrm>
            <a:prstGeom prst="rect">
              <a:avLst/>
            </a:prstGeom>
            <a:noFill/>
            <a:ln w="9525" algn="ctr">
              <a:noFill/>
              <a:miter lim="800000"/>
              <a:headEnd/>
              <a:tailEnd/>
            </a:ln>
          </p:spPr>
          <p:txBody>
            <a:bodyPr>
              <a:spAutoFit/>
            </a:bodyPr>
            <a:lstStyle/>
            <a:p>
              <a:pPr algn="ctr">
                <a:spcBef>
                  <a:spcPct val="50000"/>
                </a:spcBef>
              </a:pPr>
              <a:r>
                <a:rPr lang="en-CA" sz="1800" b="1" dirty="0">
                  <a:latin typeface="Calibri" pitchFamily="34" charset="0"/>
                </a:rPr>
                <a:t>Canadian Values</a:t>
              </a:r>
            </a:p>
          </p:txBody>
        </p:sp>
        <p:sp>
          <p:nvSpPr>
            <p:cNvPr id="12303" name="Text Box 15"/>
            <p:cNvSpPr txBox="1">
              <a:spLocks noChangeArrowheads="1"/>
            </p:cNvSpPr>
            <p:nvPr/>
          </p:nvSpPr>
          <p:spPr bwMode="auto">
            <a:xfrm>
              <a:off x="1250" y="1732"/>
              <a:ext cx="1551" cy="219"/>
            </a:xfrm>
            <a:prstGeom prst="rect">
              <a:avLst/>
            </a:prstGeom>
            <a:noFill/>
            <a:ln w="9525" algn="ctr">
              <a:noFill/>
              <a:miter lim="800000"/>
              <a:headEnd/>
              <a:tailEnd/>
            </a:ln>
          </p:spPr>
          <p:txBody>
            <a:bodyPr wrap="square">
              <a:spAutoFit/>
            </a:bodyPr>
            <a:lstStyle/>
            <a:p>
              <a:r>
                <a:rPr lang="en-CA" sz="1400" b="1" dirty="0" smtClean="0">
                  <a:solidFill>
                    <a:schemeClr val="bg1"/>
                  </a:solidFill>
                  <a:latin typeface="Arial" pitchFamily="34" charset="0"/>
                  <a:cs typeface="Arial" pitchFamily="34" charset="0"/>
                </a:rPr>
                <a:t>Socio-economic considerations</a:t>
              </a:r>
              <a:endParaRPr lang="en-CA" sz="1400" b="1" dirty="0">
                <a:solidFill>
                  <a:schemeClr val="bg1"/>
                </a:solidFill>
                <a:latin typeface="Arial" pitchFamily="34" charset="0"/>
                <a:cs typeface="Arial"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395536" y="620688"/>
            <a:ext cx="8062664" cy="998538"/>
          </a:xfrm>
        </p:spPr>
        <p:txBody>
          <a:bodyPr/>
          <a:lstStyle/>
          <a:p>
            <a:pPr eaLnBrk="1" hangingPunct="1"/>
            <a:r>
              <a:rPr lang="en-CA" sz="1600" dirty="0" smtClean="0">
                <a:latin typeface="Calibri" pitchFamily="34" charset="0"/>
                <a:cs typeface="Arial" charset="0"/>
              </a:rPr>
              <a:t>Procurement in the Government of Canada</a:t>
            </a:r>
            <a:r>
              <a:rPr lang="en-CA" sz="1400" b="1" dirty="0" smtClean="0">
                <a:latin typeface="Calibri" pitchFamily="34" charset="0"/>
                <a:cs typeface="Arial" charset="0"/>
              </a:rPr>
              <a:t/>
            </a:r>
            <a:br>
              <a:rPr lang="en-CA" sz="1400" b="1" dirty="0" smtClean="0">
                <a:latin typeface="Calibri" pitchFamily="34" charset="0"/>
                <a:cs typeface="Arial" charset="0"/>
              </a:rPr>
            </a:br>
            <a:r>
              <a:rPr lang="en-CA" sz="2800" b="1" dirty="0" smtClean="0"/>
              <a:t>PWGSC </a:t>
            </a:r>
            <a:r>
              <a:rPr lang="en-US" sz="2800" b="1" dirty="0" smtClean="0"/>
              <a:t>Contracting Principles and Objectives</a:t>
            </a:r>
          </a:p>
        </p:txBody>
      </p:sp>
      <p:sp>
        <p:nvSpPr>
          <p:cNvPr id="4" name="Rectangle 3"/>
          <p:cNvSpPr/>
          <p:nvPr/>
        </p:nvSpPr>
        <p:spPr>
          <a:xfrm>
            <a:off x="8347075" y="5786438"/>
            <a:ext cx="360363"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342F0BE4-2BAB-4AAC-9E67-46A1ABB4FB0A}" type="slidenum">
              <a:rPr lang="en-CA" sz="1000" b="1">
                <a:solidFill>
                  <a:srgbClr val="5B1A51"/>
                </a:solidFill>
                <a:latin typeface="Arial" pitchFamily="34" charset="0"/>
                <a:cs typeface="Arial" pitchFamily="34" charset="0"/>
              </a:rPr>
              <a:pPr algn="ctr">
                <a:defRPr/>
              </a:pPr>
              <a:t>8</a:t>
            </a:fld>
            <a:endParaRPr lang="en-US" sz="1000" b="1" dirty="0">
              <a:solidFill>
                <a:srgbClr val="5B1A51"/>
              </a:solidFill>
              <a:latin typeface="Arial" pitchFamily="34" charset="0"/>
              <a:cs typeface="Arial" pitchFamily="34" charset="0"/>
            </a:endParaRPr>
          </a:p>
        </p:txBody>
      </p:sp>
      <p:sp>
        <p:nvSpPr>
          <p:cNvPr id="7172" name="Rectangle 1029"/>
          <p:cNvSpPr>
            <a:spLocks noChangeArrowheads="1"/>
          </p:cNvSpPr>
          <p:nvPr/>
        </p:nvSpPr>
        <p:spPr bwMode="auto">
          <a:xfrm>
            <a:off x="683568" y="1844824"/>
            <a:ext cx="7704856" cy="4176464"/>
          </a:xfrm>
          <a:prstGeom prst="rect">
            <a:avLst/>
          </a:prstGeom>
          <a:noFill/>
          <a:ln w="9525">
            <a:noFill/>
            <a:miter lim="800000"/>
            <a:headEnd/>
            <a:tailEnd/>
          </a:ln>
        </p:spPr>
        <p:txBody>
          <a:bodyPr/>
          <a:lstStyle/>
          <a:p>
            <a:pPr marL="342900" indent="-342900" defTabSz="114300" eaLnBrk="0" hangingPunct="0">
              <a:lnSpc>
                <a:spcPct val="80000"/>
              </a:lnSpc>
              <a:spcBef>
                <a:spcPct val="20000"/>
              </a:spcBef>
              <a:buFontTx/>
              <a:buChar char="•"/>
            </a:pPr>
            <a:r>
              <a:rPr lang="en-US" sz="1600" b="1" dirty="0" smtClean="0">
                <a:latin typeface="Arial" pitchFamily="34" charset="0"/>
                <a:cs typeface="Arial" pitchFamily="34" charset="0"/>
              </a:rPr>
              <a:t>Integrity:</a:t>
            </a:r>
            <a:r>
              <a:rPr lang="en-US" sz="1600" dirty="0" smtClean="0">
                <a:solidFill>
                  <a:schemeClr val="bg1"/>
                </a:solidFill>
                <a:latin typeface="Arial" pitchFamily="34" charset="0"/>
                <a:cs typeface="Arial" pitchFamily="34" charset="0"/>
              </a:rPr>
              <a:t> </a:t>
            </a:r>
            <a:r>
              <a:rPr lang="en-US" sz="1600" dirty="0" smtClean="0">
                <a:latin typeface="Arial" pitchFamily="34" charset="0"/>
                <a:cs typeface="Arial" pitchFamily="34" charset="0"/>
              </a:rPr>
              <a:t>Supply activities will be</a:t>
            </a:r>
            <a:r>
              <a:rPr lang="en-US" sz="1600" dirty="0" smtClean="0">
                <a:solidFill>
                  <a:schemeClr val="bg1"/>
                </a:solidFill>
                <a:latin typeface="Arial" pitchFamily="34" charset="0"/>
                <a:cs typeface="Arial" pitchFamily="34" charset="0"/>
              </a:rPr>
              <a:t> </a:t>
            </a:r>
            <a:r>
              <a:rPr lang="en-US" sz="1600" dirty="0" smtClean="0">
                <a:latin typeface="Arial" pitchFamily="34" charset="0"/>
                <a:cs typeface="Arial" pitchFamily="34" charset="0"/>
              </a:rPr>
              <a:t>open, fair and transparent</a:t>
            </a:r>
            <a:r>
              <a:rPr lang="en-US" sz="1600" dirty="0" smtClean="0">
                <a:solidFill>
                  <a:srgbClr val="009999"/>
                </a:solidFill>
                <a:latin typeface="Arial" pitchFamily="34" charset="0"/>
                <a:cs typeface="Arial" pitchFamily="34" charset="0"/>
              </a:rPr>
              <a:t>  </a:t>
            </a:r>
          </a:p>
          <a:p>
            <a:pPr marL="342900" indent="-342900" defTabSz="114300" eaLnBrk="0" hangingPunct="0">
              <a:lnSpc>
                <a:spcPct val="80000"/>
              </a:lnSpc>
              <a:spcBef>
                <a:spcPct val="20000"/>
              </a:spcBef>
              <a:buFontTx/>
              <a:buChar char="•"/>
            </a:pPr>
            <a:endParaRPr lang="en-US" sz="1600" b="1" dirty="0" smtClean="0">
              <a:latin typeface="Arial" pitchFamily="34" charset="0"/>
              <a:cs typeface="Arial" pitchFamily="34" charset="0"/>
            </a:endParaRPr>
          </a:p>
          <a:p>
            <a:pPr marL="342900" indent="-342900" defTabSz="114300" eaLnBrk="0" hangingPunct="0">
              <a:lnSpc>
                <a:spcPct val="80000"/>
              </a:lnSpc>
              <a:spcBef>
                <a:spcPct val="20000"/>
              </a:spcBef>
              <a:buFontTx/>
              <a:buChar char="•"/>
            </a:pPr>
            <a:r>
              <a:rPr lang="en-US" sz="1600" b="1" dirty="0" smtClean="0">
                <a:latin typeface="Arial" pitchFamily="34" charset="0"/>
                <a:cs typeface="Arial" pitchFamily="34" charset="0"/>
              </a:rPr>
              <a:t>Client </a:t>
            </a:r>
            <a:r>
              <a:rPr lang="en-US" sz="1600" b="1" dirty="0">
                <a:latin typeface="Arial" pitchFamily="34" charset="0"/>
                <a:cs typeface="Arial" pitchFamily="34" charset="0"/>
              </a:rPr>
              <a:t>Service: </a:t>
            </a:r>
            <a:r>
              <a:rPr lang="en-US" sz="1600" dirty="0">
                <a:latin typeface="Arial" pitchFamily="34" charset="0"/>
                <a:cs typeface="Arial" pitchFamily="34" charset="0"/>
              </a:rPr>
              <a:t>Every reasonable effort will be made to satisfy the operational requirements of PWGSC’s clients, while obtaining </a:t>
            </a:r>
            <a:r>
              <a:rPr lang="en-US" sz="1600" u="sng" dirty="0">
                <a:latin typeface="Arial" pitchFamily="34" charset="0"/>
                <a:cs typeface="Arial" pitchFamily="34" charset="0"/>
              </a:rPr>
              <a:t>best value</a:t>
            </a:r>
            <a:r>
              <a:rPr lang="en-US" sz="1600" dirty="0">
                <a:latin typeface="Arial" pitchFamily="34" charset="0"/>
                <a:cs typeface="Arial" pitchFamily="34" charset="0"/>
              </a:rPr>
              <a:t> in each procurement </a:t>
            </a:r>
            <a:r>
              <a:rPr lang="en-US" sz="1600" dirty="0" smtClean="0">
                <a:latin typeface="Arial" pitchFamily="34" charset="0"/>
                <a:cs typeface="Arial" pitchFamily="34" charset="0"/>
              </a:rPr>
              <a:t>process</a:t>
            </a:r>
            <a:endParaRPr lang="en-US" sz="1600" dirty="0">
              <a:latin typeface="Arial" pitchFamily="34" charset="0"/>
              <a:cs typeface="Arial" pitchFamily="34" charset="0"/>
            </a:endParaRPr>
          </a:p>
          <a:p>
            <a:pPr marL="342900" indent="-342900" defTabSz="114300" eaLnBrk="0" hangingPunct="0">
              <a:lnSpc>
                <a:spcPct val="80000"/>
              </a:lnSpc>
              <a:spcBef>
                <a:spcPct val="20000"/>
              </a:spcBef>
              <a:buFontTx/>
              <a:buChar char="•"/>
            </a:pPr>
            <a:endParaRPr lang="en-US" sz="1600" dirty="0">
              <a:latin typeface="Arial" pitchFamily="34" charset="0"/>
              <a:cs typeface="Arial" pitchFamily="34" charset="0"/>
            </a:endParaRPr>
          </a:p>
          <a:p>
            <a:pPr marL="342900" indent="-342900" defTabSz="114300" eaLnBrk="0" hangingPunct="0">
              <a:lnSpc>
                <a:spcPct val="80000"/>
              </a:lnSpc>
              <a:spcBef>
                <a:spcPct val="20000"/>
              </a:spcBef>
              <a:buFontTx/>
              <a:buChar char="•"/>
            </a:pPr>
            <a:r>
              <a:rPr lang="en-US" sz="1600" b="1" dirty="0">
                <a:latin typeface="Arial" pitchFamily="34" charset="0"/>
                <a:cs typeface="Arial" pitchFamily="34" charset="0"/>
              </a:rPr>
              <a:t>National Objectives</a:t>
            </a:r>
            <a:r>
              <a:rPr lang="en-US" sz="1600" dirty="0">
                <a:latin typeface="Arial" pitchFamily="34" charset="0"/>
                <a:cs typeface="Arial" pitchFamily="34" charset="0"/>
              </a:rPr>
              <a:t>: Supply activities will advance established government national socio-economic policies, within the limits imposed by international trade obligations </a:t>
            </a:r>
          </a:p>
          <a:p>
            <a:pPr marL="342900" indent="-342900" defTabSz="114300" eaLnBrk="0" hangingPunct="0">
              <a:lnSpc>
                <a:spcPct val="80000"/>
              </a:lnSpc>
              <a:spcBef>
                <a:spcPct val="20000"/>
              </a:spcBef>
              <a:buFontTx/>
              <a:buChar char="•"/>
            </a:pPr>
            <a:endParaRPr lang="en-US" sz="1600" dirty="0">
              <a:latin typeface="Arial" pitchFamily="34" charset="0"/>
              <a:cs typeface="Arial" pitchFamily="34" charset="0"/>
            </a:endParaRPr>
          </a:p>
          <a:p>
            <a:pPr marL="342900" indent="-342900" defTabSz="114300" eaLnBrk="0" hangingPunct="0">
              <a:lnSpc>
                <a:spcPct val="80000"/>
              </a:lnSpc>
              <a:spcBef>
                <a:spcPct val="20000"/>
              </a:spcBef>
              <a:buFontTx/>
              <a:buChar char="•"/>
            </a:pPr>
            <a:r>
              <a:rPr lang="en-US" sz="1600" b="1" dirty="0">
                <a:latin typeface="Arial" pitchFamily="34" charset="0"/>
                <a:cs typeface="Arial" pitchFamily="34" charset="0"/>
              </a:rPr>
              <a:t>Competition</a:t>
            </a:r>
            <a:r>
              <a:rPr lang="en-US" sz="1600" dirty="0">
                <a:latin typeface="Arial" pitchFamily="34" charset="0"/>
                <a:cs typeface="Arial" pitchFamily="34" charset="0"/>
              </a:rPr>
              <a:t>: Procurement will be competitive, with specific exceptions</a:t>
            </a:r>
          </a:p>
          <a:p>
            <a:pPr marL="342900" indent="-342900" defTabSz="114300" eaLnBrk="0" hangingPunct="0">
              <a:lnSpc>
                <a:spcPct val="80000"/>
              </a:lnSpc>
              <a:spcBef>
                <a:spcPct val="20000"/>
              </a:spcBef>
            </a:pPr>
            <a:r>
              <a:rPr lang="en-CA" sz="1600" dirty="0">
                <a:latin typeface="Arial" pitchFamily="34" charset="0"/>
                <a:cs typeface="Arial" pitchFamily="34" charset="0"/>
              </a:rPr>
              <a:t>		- Emergency situation										</a:t>
            </a:r>
          </a:p>
          <a:p>
            <a:pPr marL="342900" indent="-342900" defTabSz="114300" eaLnBrk="0" hangingPunct="0">
              <a:lnSpc>
                <a:spcPct val="80000"/>
              </a:lnSpc>
              <a:spcBef>
                <a:spcPct val="20000"/>
              </a:spcBef>
            </a:pPr>
            <a:r>
              <a:rPr lang="en-CA" sz="1600" dirty="0">
                <a:latin typeface="Arial" pitchFamily="34" charset="0"/>
                <a:cs typeface="Arial" pitchFamily="34" charset="0"/>
              </a:rPr>
              <a:t>		- Procurement under $25K</a:t>
            </a:r>
          </a:p>
          <a:p>
            <a:pPr marL="342900" indent="-342900" defTabSz="114300" eaLnBrk="0" hangingPunct="0">
              <a:lnSpc>
                <a:spcPct val="80000"/>
              </a:lnSpc>
              <a:spcBef>
                <a:spcPct val="20000"/>
              </a:spcBef>
            </a:pPr>
            <a:r>
              <a:rPr lang="en-CA" sz="1600" dirty="0">
                <a:latin typeface="Arial" pitchFamily="34" charset="0"/>
                <a:cs typeface="Arial" pitchFamily="34" charset="0"/>
              </a:rPr>
              <a:t>		- Only one firm is capable of performing the contract			</a:t>
            </a:r>
          </a:p>
          <a:p>
            <a:pPr marL="342900" indent="-342900" defTabSz="114300" eaLnBrk="0" hangingPunct="0">
              <a:lnSpc>
                <a:spcPct val="80000"/>
              </a:lnSpc>
              <a:spcBef>
                <a:spcPct val="20000"/>
              </a:spcBef>
            </a:pPr>
            <a:r>
              <a:rPr lang="en-CA" sz="1600" dirty="0">
                <a:latin typeface="Arial" pitchFamily="34" charset="0"/>
                <a:cs typeface="Arial" pitchFamily="34" charset="0"/>
              </a:rPr>
              <a:t>		- Not in the public interest</a:t>
            </a:r>
            <a:endParaRPr lang="en-US" sz="16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998984"/>
          </a:xfrm>
        </p:spPr>
        <p:txBody>
          <a:bodyPr/>
          <a:lstStyle/>
          <a:p>
            <a:r>
              <a:rPr lang="en-CA" sz="1600" dirty="0" smtClean="0">
                <a:latin typeface="Calibri" pitchFamily="34" charset="0"/>
                <a:cs typeface="Arial" charset="0"/>
              </a:rPr>
              <a:t>Procurement in the Government of Canada </a:t>
            </a:r>
            <a:r>
              <a:rPr lang="en-CA" sz="1200" dirty="0" smtClean="0">
                <a:latin typeface="Calibri" pitchFamily="34" charset="0"/>
                <a:cs typeface="Arial" charset="0"/>
              </a:rPr>
              <a:t/>
            </a:r>
            <a:br>
              <a:rPr lang="en-CA" sz="1200" dirty="0" smtClean="0">
                <a:latin typeface="Calibri" pitchFamily="34" charset="0"/>
                <a:cs typeface="Arial" charset="0"/>
              </a:rPr>
            </a:br>
            <a:r>
              <a:rPr lang="en-CA" dirty="0" smtClean="0"/>
              <a:t>Procurement Oversight</a:t>
            </a:r>
            <a:endParaRPr lang="en-CA" dirty="0"/>
          </a:p>
        </p:txBody>
      </p:sp>
      <p:sp>
        <p:nvSpPr>
          <p:cNvPr id="4" name="AutoShape 6"/>
          <p:cNvSpPr>
            <a:spLocks noChangeArrowheads="1"/>
          </p:cNvSpPr>
          <p:nvPr/>
        </p:nvSpPr>
        <p:spPr bwMode="auto">
          <a:xfrm>
            <a:off x="323528" y="2060848"/>
            <a:ext cx="4311203" cy="1779363"/>
          </a:xfrm>
          <a:prstGeom prst="flowChartAlternateProcess">
            <a:avLst/>
          </a:prstGeom>
          <a:solidFill>
            <a:schemeClr val="bg1"/>
          </a:solidFill>
          <a:ln w="38100" cmpd="dbl">
            <a:solidFill>
              <a:srgbClr val="356040"/>
            </a:solidFill>
            <a:miter lim="800000"/>
            <a:headEnd/>
            <a:tailEnd/>
          </a:ln>
          <a:effectLst>
            <a:outerShdw dist="107763" dir="13500000" algn="ctr" rotWithShape="0">
              <a:schemeClr val="bg2">
                <a:alpha val="50000"/>
              </a:schemeClr>
            </a:outerShdw>
          </a:effectLst>
        </p:spPr>
        <p:txBody>
          <a:bodyPr anchor="ctr"/>
          <a:lstStyle/>
          <a:p>
            <a:pPr marL="114300" indent="-114300">
              <a:defRPr/>
            </a:pPr>
            <a:r>
              <a:rPr lang="en-US" sz="1100" b="1" dirty="0">
                <a:latin typeface="Arial" pitchFamily="34" charset="0"/>
                <a:cs typeface="Arial" pitchFamily="34" charset="0"/>
              </a:rPr>
              <a:t>Office of the Procurement Ombudsman</a:t>
            </a:r>
          </a:p>
          <a:p>
            <a:pPr marL="114300" indent="-114300">
              <a:buFontTx/>
              <a:buChar char="•"/>
              <a:defRPr/>
            </a:pPr>
            <a:r>
              <a:rPr lang="en-CA" sz="1100" dirty="0" smtClean="0">
                <a:latin typeface="Arial" pitchFamily="34" charset="0"/>
                <a:cs typeface="Arial" pitchFamily="34" charset="0"/>
              </a:rPr>
              <a:t>Independent </a:t>
            </a:r>
            <a:r>
              <a:rPr lang="en-CA" sz="1100" dirty="0">
                <a:latin typeface="Arial" pitchFamily="34" charset="0"/>
                <a:cs typeface="Arial" pitchFamily="34" charset="0"/>
              </a:rPr>
              <a:t>organization reporting to the Minister of PWGSC</a:t>
            </a:r>
          </a:p>
          <a:p>
            <a:pPr marL="114300" indent="-114300">
              <a:buFontTx/>
              <a:buChar char="•"/>
              <a:defRPr/>
            </a:pPr>
            <a:r>
              <a:rPr lang="en-CA" sz="1100" dirty="0">
                <a:latin typeface="Arial" pitchFamily="34" charset="0"/>
                <a:cs typeface="Arial" pitchFamily="34" charset="0"/>
              </a:rPr>
              <a:t>Reviews procurement practices of departments to ensure fairness, openness and transparency</a:t>
            </a:r>
          </a:p>
          <a:p>
            <a:pPr marL="114300" indent="-114300">
              <a:buFontTx/>
              <a:buChar char="•"/>
              <a:defRPr/>
            </a:pPr>
            <a:r>
              <a:rPr lang="en-CA" sz="1100" dirty="0">
                <a:latin typeface="Arial" pitchFamily="34" charset="0"/>
                <a:cs typeface="Arial" pitchFamily="34" charset="0"/>
              </a:rPr>
              <a:t>Reviews complaints from suppliers about individual procurements (below the Agreement on Internal Trade (AIT) thresholds - $25K for goods, and $100K for services)</a:t>
            </a:r>
          </a:p>
          <a:p>
            <a:pPr marL="114300" indent="-114300">
              <a:buFontTx/>
              <a:buChar char="•"/>
              <a:defRPr/>
            </a:pPr>
            <a:r>
              <a:rPr lang="en-CA" sz="1100" dirty="0">
                <a:latin typeface="Arial" pitchFamily="34" charset="0"/>
                <a:cs typeface="Arial" pitchFamily="34" charset="0"/>
              </a:rPr>
              <a:t>Reviews complaints with respect to contract administration (e.g. late payments)</a:t>
            </a:r>
          </a:p>
          <a:p>
            <a:pPr marL="114300" indent="-114300">
              <a:buFontTx/>
              <a:buChar char="•"/>
              <a:defRPr/>
            </a:pPr>
            <a:r>
              <a:rPr lang="en-CA" sz="1100" dirty="0">
                <a:latin typeface="Arial" pitchFamily="34" charset="0"/>
                <a:cs typeface="Arial" pitchFamily="34" charset="0"/>
              </a:rPr>
              <a:t>Provides Alternative Dispute Resolution services</a:t>
            </a:r>
          </a:p>
        </p:txBody>
      </p:sp>
      <p:sp>
        <p:nvSpPr>
          <p:cNvPr id="5" name="AutoShape 7"/>
          <p:cNvSpPr>
            <a:spLocks noChangeArrowheads="1"/>
          </p:cNvSpPr>
          <p:nvPr/>
        </p:nvSpPr>
        <p:spPr bwMode="auto">
          <a:xfrm>
            <a:off x="395536" y="4221088"/>
            <a:ext cx="4319141" cy="1656184"/>
          </a:xfrm>
          <a:prstGeom prst="flowChartAlternateProcess">
            <a:avLst/>
          </a:prstGeom>
          <a:solidFill>
            <a:schemeClr val="bg1"/>
          </a:solidFill>
          <a:ln w="38100" cmpd="dbl">
            <a:solidFill>
              <a:srgbClr val="356040"/>
            </a:solidFill>
            <a:miter lim="800000"/>
            <a:headEnd/>
            <a:tailEnd/>
          </a:ln>
          <a:effectLst>
            <a:outerShdw dist="107763" dir="13500000" algn="ctr" rotWithShape="0">
              <a:schemeClr val="bg2">
                <a:alpha val="50000"/>
              </a:schemeClr>
            </a:outerShdw>
          </a:effectLst>
        </p:spPr>
        <p:txBody>
          <a:bodyPr anchor="ctr"/>
          <a:lstStyle/>
          <a:p>
            <a:pPr marL="114300" indent="-114300">
              <a:defRPr/>
            </a:pPr>
            <a:r>
              <a:rPr lang="en-US" sz="1100" b="1" dirty="0">
                <a:latin typeface="Arial" pitchFamily="34" charset="0"/>
                <a:cs typeface="Arial" pitchFamily="34" charset="0"/>
              </a:rPr>
              <a:t>Contract Conflict Management</a:t>
            </a:r>
          </a:p>
          <a:p>
            <a:pPr marL="114300" indent="-114300">
              <a:buFontTx/>
              <a:buChar char="•"/>
              <a:defRPr/>
            </a:pPr>
            <a:r>
              <a:rPr lang="en-US" sz="1100" dirty="0">
                <a:latin typeface="Arial" pitchFamily="34" charset="0"/>
                <a:cs typeface="Arial" pitchFamily="34" charset="0"/>
              </a:rPr>
              <a:t>Office within Oversight Branch of PWGSC which provides </a:t>
            </a:r>
            <a:r>
              <a:rPr lang="en-US" sz="1100" dirty="0" smtClean="0">
                <a:latin typeface="Arial" pitchFamily="34" charset="0"/>
                <a:cs typeface="Arial" pitchFamily="34" charset="0"/>
              </a:rPr>
              <a:t>dispute  resolution </a:t>
            </a:r>
            <a:r>
              <a:rPr lang="en-US" sz="1100" dirty="0">
                <a:latin typeface="Arial" pitchFamily="34" charset="0"/>
                <a:cs typeface="Arial" pitchFamily="34" charset="0"/>
              </a:rPr>
              <a:t>services</a:t>
            </a:r>
          </a:p>
          <a:p>
            <a:pPr marL="114300" indent="-114300">
              <a:buFontTx/>
              <a:buChar char="•"/>
              <a:defRPr/>
            </a:pPr>
            <a:r>
              <a:rPr lang="en-US" sz="1100" dirty="0">
                <a:latin typeface="Arial" pitchFamily="34" charset="0"/>
                <a:cs typeface="Arial" pitchFamily="34" charset="0"/>
              </a:rPr>
              <a:t>Acts as an appeal/review organization for all</a:t>
            </a:r>
          </a:p>
          <a:p>
            <a:pPr marL="114300" indent="-114300">
              <a:defRPr/>
            </a:pPr>
            <a:r>
              <a:rPr lang="en-US" sz="1100" dirty="0">
                <a:latin typeface="Arial" pitchFamily="34" charset="0"/>
                <a:cs typeface="Arial" pitchFamily="34" charset="0"/>
              </a:rPr>
              <a:t>   procurement-related disputes and extra-cost claims</a:t>
            </a:r>
          </a:p>
          <a:p>
            <a:pPr marL="114300" indent="-114300">
              <a:buFontTx/>
              <a:buChar char="•"/>
              <a:defRPr/>
            </a:pPr>
            <a:r>
              <a:rPr lang="en-CA" sz="1100" dirty="0">
                <a:latin typeface="Arial" pitchFamily="34" charset="0"/>
                <a:cs typeface="Arial" pitchFamily="34" charset="0"/>
              </a:rPr>
              <a:t>Administers the Contracts Settlement Board </a:t>
            </a:r>
            <a:r>
              <a:rPr lang="en-CA" sz="1100" dirty="0" smtClean="0">
                <a:latin typeface="Arial" pitchFamily="34" charset="0"/>
                <a:cs typeface="Arial" pitchFamily="34" charset="0"/>
              </a:rPr>
              <a:t>&amp; Contract </a:t>
            </a:r>
            <a:endParaRPr lang="en-CA" sz="1100" dirty="0">
              <a:latin typeface="Arial" pitchFamily="34" charset="0"/>
              <a:cs typeface="Arial" pitchFamily="34" charset="0"/>
            </a:endParaRPr>
          </a:p>
          <a:p>
            <a:pPr marL="114300" indent="-114300">
              <a:defRPr/>
            </a:pPr>
            <a:r>
              <a:rPr lang="en-CA" sz="1100" dirty="0">
                <a:latin typeface="Arial" pitchFamily="34" charset="0"/>
                <a:cs typeface="Arial" pitchFamily="34" charset="0"/>
              </a:rPr>
              <a:t>   Dispute Advisory Board </a:t>
            </a:r>
            <a:r>
              <a:rPr lang="en-CA" sz="1100" dirty="0" smtClean="0">
                <a:latin typeface="Arial" pitchFamily="34" charset="0"/>
                <a:cs typeface="Arial" pitchFamily="34" charset="0"/>
              </a:rPr>
              <a:t> - arbitration </a:t>
            </a:r>
            <a:r>
              <a:rPr lang="en-CA" sz="1100" dirty="0">
                <a:latin typeface="Arial" pitchFamily="34" charset="0"/>
                <a:cs typeface="Arial" pitchFamily="34" charset="0"/>
              </a:rPr>
              <a:t>processes for claims</a:t>
            </a:r>
          </a:p>
          <a:p>
            <a:pPr marL="114300" indent="-114300">
              <a:defRPr/>
            </a:pPr>
            <a:r>
              <a:rPr lang="en-CA" sz="1100" dirty="0">
                <a:latin typeface="Arial" pitchFamily="34" charset="0"/>
                <a:cs typeface="Arial" pitchFamily="34" charset="0"/>
              </a:rPr>
              <a:t>   </a:t>
            </a:r>
            <a:endParaRPr lang="en-US" sz="1100" dirty="0">
              <a:latin typeface="Arial" pitchFamily="34" charset="0"/>
              <a:cs typeface="Arial" pitchFamily="34" charset="0"/>
            </a:endParaRPr>
          </a:p>
        </p:txBody>
      </p:sp>
      <p:sp>
        <p:nvSpPr>
          <p:cNvPr id="6" name="Text Box 8"/>
          <p:cNvSpPr txBox="1">
            <a:spLocks noChangeArrowheads="1"/>
          </p:cNvSpPr>
          <p:nvPr/>
        </p:nvSpPr>
        <p:spPr bwMode="auto">
          <a:xfrm>
            <a:off x="611560" y="1556792"/>
            <a:ext cx="1133475" cy="263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65000"/>
              </a:lnSpc>
              <a:spcBef>
                <a:spcPct val="45000"/>
              </a:spcBef>
            </a:pPr>
            <a:r>
              <a:rPr lang="en-CA" altLang="en-US" sz="1800" b="1" dirty="0" smtClean="0">
                <a:latin typeface="Arial" pitchFamily="34" charset="0"/>
                <a:cs typeface="Arial" pitchFamily="34" charset="0"/>
              </a:rPr>
              <a:t>Internal </a:t>
            </a:r>
            <a:endParaRPr lang="en-US" altLang="en-US" sz="1800" b="1" dirty="0">
              <a:latin typeface="Arial" pitchFamily="34" charset="0"/>
              <a:cs typeface="Arial" pitchFamily="34" charset="0"/>
            </a:endParaRPr>
          </a:p>
        </p:txBody>
      </p:sp>
      <p:grpSp>
        <p:nvGrpSpPr>
          <p:cNvPr id="3" name="Group 9"/>
          <p:cNvGrpSpPr>
            <a:grpSpLocks/>
          </p:cNvGrpSpPr>
          <p:nvPr/>
        </p:nvGrpSpPr>
        <p:grpSpPr bwMode="auto">
          <a:xfrm>
            <a:off x="4860032" y="1700808"/>
            <a:ext cx="3975100" cy="3888432"/>
            <a:chOff x="2886" y="688"/>
            <a:chExt cx="2504" cy="1340"/>
          </a:xfrm>
        </p:grpSpPr>
        <p:sp>
          <p:nvSpPr>
            <p:cNvPr id="8" name="AutoShape 10"/>
            <p:cNvSpPr>
              <a:spLocks noChangeArrowheads="1"/>
            </p:cNvSpPr>
            <p:nvPr/>
          </p:nvSpPr>
          <p:spPr bwMode="auto">
            <a:xfrm>
              <a:off x="2886" y="1550"/>
              <a:ext cx="2498" cy="478"/>
            </a:xfrm>
            <a:prstGeom prst="flowChartAlternateProcess">
              <a:avLst/>
            </a:prstGeom>
            <a:solidFill>
              <a:schemeClr val="bg1"/>
            </a:solidFill>
            <a:ln w="38100" cmpd="dbl">
              <a:solidFill>
                <a:srgbClr val="356040"/>
              </a:solidFill>
              <a:miter lim="800000"/>
              <a:headEnd/>
              <a:tailEnd/>
            </a:ln>
            <a:effectLst>
              <a:outerShdw dist="107763" dir="13500000" algn="ctr" rotWithShape="0">
                <a:schemeClr val="bg2">
                  <a:alpha val="50000"/>
                </a:schemeClr>
              </a:outerShdw>
            </a:effectLst>
          </p:spPr>
          <p:txBody>
            <a:bodyPr anchor="ctr">
              <a:spAutoFit/>
            </a:bodyPr>
            <a:lstStyle/>
            <a:p>
              <a:pPr marL="171450" indent="-171450">
                <a:defRPr/>
              </a:pPr>
              <a:r>
                <a:rPr lang="en-US" sz="1100" b="1" dirty="0">
                  <a:latin typeface="Arial" pitchFamily="34" charset="0"/>
                  <a:cs typeface="Arial" pitchFamily="34" charset="0"/>
                </a:rPr>
                <a:t>Federal Court</a:t>
              </a:r>
            </a:p>
            <a:p>
              <a:pPr marL="171450" indent="-171450">
                <a:buFontTx/>
                <a:buChar char="•"/>
                <a:defRPr/>
              </a:pPr>
              <a:r>
                <a:rPr lang="en-US" sz="1100" dirty="0">
                  <a:latin typeface="Arial" pitchFamily="34" charset="0"/>
                  <a:cs typeface="Arial" pitchFamily="34" charset="0"/>
                </a:rPr>
                <a:t>Suppliers can bring their grievances forward to the </a:t>
              </a:r>
              <a:br>
                <a:rPr lang="en-US" sz="1100" dirty="0">
                  <a:latin typeface="Arial" pitchFamily="34" charset="0"/>
                  <a:cs typeface="Arial" pitchFamily="34" charset="0"/>
                </a:rPr>
              </a:br>
              <a:r>
                <a:rPr lang="en-US" sz="1100" dirty="0">
                  <a:latin typeface="Arial" pitchFamily="34" charset="0"/>
                  <a:cs typeface="Arial" pitchFamily="34" charset="0"/>
                </a:rPr>
                <a:t>Federal Court, but are encouraged first to work </a:t>
              </a:r>
              <a:br>
                <a:rPr lang="en-US" sz="1100" dirty="0">
                  <a:latin typeface="Arial" pitchFamily="34" charset="0"/>
                  <a:cs typeface="Arial" pitchFamily="34" charset="0"/>
                </a:rPr>
              </a:br>
              <a:r>
                <a:rPr lang="en-US" sz="1100" dirty="0">
                  <a:latin typeface="Arial" pitchFamily="34" charset="0"/>
                  <a:cs typeface="Arial" pitchFamily="34" charset="0"/>
                </a:rPr>
                <a:t>through the less formal and costly forms of </a:t>
              </a:r>
              <a:br>
                <a:rPr lang="en-US" sz="1100" dirty="0">
                  <a:latin typeface="Arial" pitchFamily="34" charset="0"/>
                  <a:cs typeface="Arial" pitchFamily="34" charset="0"/>
                </a:rPr>
              </a:br>
              <a:r>
                <a:rPr lang="en-US" sz="1100" dirty="0">
                  <a:latin typeface="Arial" pitchFamily="34" charset="0"/>
                  <a:cs typeface="Arial" pitchFamily="34" charset="0"/>
                </a:rPr>
                <a:t>resolution described </a:t>
              </a:r>
              <a:r>
                <a:rPr lang="en-US" sz="1100" dirty="0" smtClean="0">
                  <a:latin typeface="Arial" pitchFamily="34" charset="0"/>
                  <a:cs typeface="Arial" pitchFamily="34" charset="0"/>
                </a:rPr>
                <a:t>above</a:t>
              </a:r>
              <a:endParaRPr lang="en-US" sz="1100" dirty="0">
                <a:latin typeface="Arial" pitchFamily="34" charset="0"/>
                <a:cs typeface="Arial" pitchFamily="34" charset="0"/>
              </a:endParaRPr>
            </a:p>
          </p:txBody>
        </p:sp>
        <p:sp>
          <p:nvSpPr>
            <p:cNvPr id="9" name="AutoShape 11"/>
            <p:cNvSpPr>
              <a:spLocks noChangeArrowheads="1"/>
            </p:cNvSpPr>
            <p:nvPr/>
          </p:nvSpPr>
          <p:spPr bwMode="auto">
            <a:xfrm>
              <a:off x="2886" y="876"/>
              <a:ext cx="2504" cy="456"/>
            </a:xfrm>
            <a:prstGeom prst="flowChartAlternateProcess">
              <a:avLst/>
            </a:prstGeom>
            <a:solidFill>
              <a:schemeClr val="bg1"/>
            </a:solidFill>
            <a:ln w="38100" cmpd="dbl">
              <a:solidFill>
                <a:srgbClr val="356040"/>
              </a:solidFill>
              <a:miter lim="800000"/>
              <a:headEnd/>
              <a:tailEnd/>
            </a:ln>
            <a:effectLst>
              <a:outerShdw dist="107763" dir="13500000" algn="ctr" rotWithShape="0">
                <a:schemeClr val="bg2">
                  <a:alpha val="50000"/>
                </a:schemeClr>
              </a:outerShdw>
            </a:effectLst>
          </p:spPr>
          <p:txBody>
            <a:bodyPr wrap="square" anchor="ctr">
              <a:spAutoFit/>
            </a:bodyPr>
            <a:lstStyle/>
            <a:p>
              <a:pPr marL="114300" indent="-114300">
                <a:defRPr/>
              </a:pPr>
              <a:r>
                <a:rPr lang="en-US" sz="1100" b="1" dirty="0">
                  <a:latin typeface="Arial" pitchFamily="34" charset="0"/>
                  <a:cs typeface="Arial" pitchFamily="34" charset="0"/>
                </a:rPr>
                <a:t>Canadian International Trade Tribunal</a:t>
              </a:r>
            </a:p>
            <a:p>
              <a:pPr marL="114300" indent="-114300">
                <a:buFontTx/>
                <a:buChar char="•"/>
                <a:defRPr/>
              </a:pPr>
              <a:r>
                <a:rPr lang="en-CA" sz="1100" dirty="0">
                  <a:latin typeface="Arial" pitchFamily="34" charset="0"/>
                  <a:cs typeface="Arial" pitchFamily="34" charset="0"/>
                </a:rPr>
                <a:t>Reviews complaints from suppliers about individual procurements above the trade agreement thresholds for compliance with trade agreements</a:t>
              </a:r>
            </a:p>
            <a:p>
              <a:pPr marL="114300" indent="-114300">
                <a:buFontTx/>
                <a:buChar char="•"/>
                <a:defRPr/>
              </a:pPr>
              <a:r>
                <a:rPr lang="en-CA" sz="1100" dirty="0">
                  <a:latin typeface="Arial" pitchFamily="34" charset="0"/>
                  <a:cs typeface="Arial" pitchFamily="34" charset="0"/>
                </a:rPr>
                <a:t>Issues findings, awards costs, recommends remedial actions  </a:t>
              </a:r>
              <a:r>
                <a:rPr lang="en-CA" sz="1100" dirty="0" smtClean="0">
                  <a:latin typeface="Arial" pitchFamily="34" charset="0"/>
                  <a:cs typeface="Arial" pitchFamily="34" charset="0"/>
                </a:rPr>
                <a:t>(e.g</a:t>
              </a:r>
              <a:r>
                <a:rPr lang="en-CA" sz="1100" dirty="0">
                  <a:latin typeface="Arial" pitchFamily="34" charset="0"/>
                  <a:cs typeface="Arial" pitchFamily="34" charset="0"/>
                </a:rPr>
                <a:t>. cancellation of contract</a:t>
              </a:r>
              <a:r>
                <a:rPr lang="en-CA" sz="1100" dirty="0" smtClean="0">
                  <a:latin typeface="Arial" pitchFamily="34" charset="0"/>
                  <a:cs typeface="Arial" pitchFamily="34" charset="0"/>
                </a:rPr>
                <a:t>)</a:t>
              </a:r>
              <a:endParaRPr lang="en-CA" sz="1100" dirty="0">
                <a:latin typeface="Arial" pitchFamily="34" charset="0"/>
                <a:cs typeface="Arial" pitchFamily="34" charset="0"/>
              </a:endParaRPr>
            </a:p>
          </p:txBody>
        </p:sp>
        <p:sp>
          <p:nvSpPr>
            <p:cNvPr id="10" name="Text Box 12"/>
            <p:cNvSpPr txBox="1">
              <a:spLocks noChangeArrowheads="1"/>
            </p:cNvSpPr>
            <p:nvPr/>
          </p:nvSpPr>
          <p:spPr bwMode="auto">
            <a:xfrm>
              <a:off x="2932" y="688"/>
              <a:ext cx="722" cy="1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65000"/>
                </a:lnSpc>
                <a:spcBef>
                  <a:spcPct val="45000"/>
                </a:spcBef>
              </a:pPr>
              <a:r>
                <a:rPr lang="en-CA" altLang="en-US" sz="1800" b="1" dirty="0">
                  <a:latin typeface="Arial" pitchFamily="34" charset="0"/>
                  <a:cs typeface="Arial" pitchFamily="34" charset="0"/>
                </a:rPr>
                <a:t>External</a:t>
              </a:r>
              <a:endParaRPr lang="en-US" altLang="en-US" sz="1800" b="1" dirty="0">
                <a:latin typeface="Arial" pitchFamily="34" charset="0"/>
                <a:cs typeface="Arial" pitchFamily="34" charset="0"/>
              </a:endParaRPr>
            </a:p>
          </p:txBody>
        </p:sp>
      </p:grpSp>
    </p:spTree>
    <p:extLst>
      <p:ext uri="{BB962C8B-B14F-4D97-AF65-F5344CB8AC3E}">
        <p14:creationId xmlns:p14="http://schemas.microsoft.com/office/powerpoint/2010/main" xmlns="" val="1523049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5229</TotalTime>
  <Words>1521</Words>
  <Application>Microsoft Office PowerPoint</Application>
  <PresentationFormat>On-screen Show (4:3)</PresentationFormat>
  <Paragraphs>244</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The Government of Canada  Acquisitions System </vt:lpstr>
      <vt:lpstr>Agenda</vt:lpstr>
      <vt:lpstr>Procurement in the Government of Canada  PWGSC - Broad in Scope</vt:lpstr>
      <vt:lpstr>Procurement in the Government of Canada Role of PWGSC</vt:lpstr>
      <vt:lpstr>Procurement in the Government of Canada  Role of Other Government Departments (OGDs) and Agencies</vt:lpstr>
      <vt:lpstr>Procurement in the Government of Canada Key Stakeholders</vt:lpstr>
      <vt:lpstr>Procurement in the Government of Canada  Complex Environment</vt:lpstr>
      <vt:lpstr>Procurement in the Government of Canada PWGSC Contracting Principles and Objectives</vt:lpstr>
      <vt:lpstr>Procurement in the Government of Canada  Procurement Oversight</vt:lpstr>
      <vt:lpstr>Procurement in the Government of Canada  PWGSC Acquisitions Program</vt:lpstr>
      <vt:lpstr>Slide 11</vt:lpstr>
      <vt:lpstr>Slide 12</vt:lpstr>
      <vt:lpstr> Early Engagement </vt:lpstr>
      <vt:lpstr> Effective Governance </vt:lpstr>
      <vt:lpstr> Independent Advice  </vt:lpstr>
      <vt:lpstr> Benefits for Canadians </vt:lpstr>
      <vt:lpstr>E-Procurement Solution to Support  the Smart Initiative</vt:lpstr>
      <vt:lpstr>E-Procurement - Guiding Principles</vt:lpstr>
      <vt:lpstr>Defence Procurement Strategy to Support  the Smart Initiative</vt:lpstr>
      <vt:lpstr>Slide 20</vt:lpstr>
    </vt:vector>
  </TitlesOfParts>
  <Company>PWGSC/TPSGC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Boland</dc:creator>
  <cp:lastModifiedBy>GhadbanV</cp:lastModifiedBy>
  <cp:revision>112</cp:revision>
  <dcterms:created xsi:type="dcterms:W3CDTF">2011-05-10T17:34:10Z</dcterms:created>
  <dcterms:modified xsi:type="dcterms:W3CDTF">2014-06-17T20:34:19Z</dcterms:modified>
</cp:coreProperties>
</file>