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57" r:id="rId3"/>
    <p:sldId id="258" r:id="rId4"/>
    <p:sldId id="259" r:id="rId5"/>
    <p:sldId id="260" r:id="rId6"/>
    <p:sldId id="261" r:id="rId7"/>
    <p:sldId id="262" r:id="rId8"/>
    <p:sldId id="267" r:id="rId9"/>
    <p:sldId id="263" r:id="rId10"/>
    <p:sldId id="274" r:id="rId11"/>
    <p:sldId id="276" r:id="rId12"/>
    <p:sldId id="275" r:id="rId13"/>
    <p:sldId id="270" r:id="rId14"/>
    <p:sldId id="271" r:id="rId15"/>
    <p:sldId id="272" r:id="rId16"/>
    <p:sldId id="273" r:id="rId17"/>
    <p:sldId id="269" r:id="rId18"/>
    <p:sldId id="264" r:id="rId19"/>
    <p:sldId id="265"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584" autoAdjust="0"/>
  </p:normalViewPr>
  <p:slideViewPr>
    <p:cSldViewPr>
      <p:cViewPr>
        <p:scale>
          <a:sx n="60" d="100"/>
          <a:sy n="60" d="100"/>
        </p:scale>
        <p:origin x="-1656" y="-28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8AB93EB-217D-483C-9D9F-1184090D231F}" type="datetimeFigureOut">
              <a:rPr lang="en-GB" smtClean="0"/>
              <a:pPr/>
              <a:t>23/06/2014</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8316D39-0A11-4315-80AA-B9C4A82A1E1F}" type="slidenum">
              <a:rPr lang="en-GB" smtClean="0"/>
              <a:pPr/>
              <a:t>‹#›</a:t>
            </a:fld>
            <a:endParaRPr lang="en-GB"/>
          </a:p>
        </p:txBody>
      </p:sp>
    </p:spTree>
    <p:extLst>
      <p:ext uri="{BB962C8B-B14F-4D97-AF65-F5344CB8AC3E}">
        <p14:creationId xmlns:p14="http://schemas.microsoft.com/office/powerpoint/2010/main" xmlns="" val="6525414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8316D39-0A11-4315-80AA-B9C4A82A1E1F}" type="slidenum">
              <a:rPr lang="en-GB" smtClean="0"/>
              <a:pPr/>
              <a:t>3</a:t>
            </a:fld>
            <a:endParaRPr lang="en-GB"/>
          </a:p>
        </p:txBody>
      </p:sp>
    </p:spTree>
    <p:extLst>
      <p:ext uri="{BB962C8B-B14F-4D97-AF65-F5344CB8AC3E}">
        <p14:creationId xmlns:p14="http://schemas.microsoft.com/office/powerpoint/2010/main" xmlns="" val="8855126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8316D39-0A11-4315-80AA-B9C4A82A1E1F}" type="slidenum">
              <a:rPr lang="en-GB" smtClean="0"/>
              <a:pPr/>
              <a:t>4</a:t>
            </a:fld>
            <a:endParaRPr lang="en-GB"/>
          </a:p>
        </p:txBody>
      </p:sp>
    </p:spTree>
    <p:extLst>
      <p:ext uri="{BB962C8B-B14F-4D97-AF65-F5344CB8AC3E}">
        <p14:creationId xmlns:p14="http://schemas.microsoft.com/office/powerpoint/2010/main" xmlns="" val="17033970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https://www.gov.uk/government/news/eu-to-open-up-public-procurement-following-uk-government-lobbying</a:t>
            </a:r>
            <a:endParaRPr lang="en-GB" dirty="0"/>
          </a:p>
        </p:txBody>
      </p:sp>
      <p:sp>
        <p:nvSpPr>
          <p:cNvPr id="4" name="Slide Number Placeholder 3"/>
          <p:cNvSpPr>
            <a:spLocks noGrp="1"/>
          </p:cNvSpPr>
          <p:nvPr>
            <p:ph type="sldNum" sz="quarter" idx="10"/>
          </p:nvPr>
        </p:nvSpPr>
        <p:spPr/>
        <p:txBody>
          <a:bodyPr/>
          <a:lstStyle/>
          <a:p>
            <a:fld id="{88316D39-0A11-4315-80AA-B9C4A82A1E1F}" type="slidenum">
              <a:rPr lang="en-GB" smtClean="0"/>
              <a:pPr/>
              <a:t>19</a:t>
            </a:fld>
            <a:endParaRPr lang="en-GB"/>
          </a:p>
        </p:txBody>
      </p:sp>
    </p:spTree>
    <p:extLst>
      <p:ext uri="{BB962C8B-B14F-4D97-AF65-F5344CB8AC3E}">
        <p14:creationId xmlns:p14="http://schemas.microsoft.com/office/powerpoint/2010/main" xmlns="" val="30825802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C6D6225D-B0B5-4F69-8622-4C6C73FE6D9F}" type="datetimeFigureOut">
              <a:rPr lang="en-GB" smtClean="0"/>
              <a:pPr/>
              <a:t>23/06/2014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A6907E1-D28A-43DF-93E1-1988D5A8DE37}" type="slidenum">
              <a:rPr lang="en-GB" smtClean="0"/>
              <a:pPr/>
              <a:t>‹#›</a:t>
            </a:fld>
            <a:endParaRPr lang="en-GB"/>
          </a:p>
        </p:txBody>
      </p:sp>
    </p:spTree>
    <p:extLst>
      <p:ext uri="{BB962C8B-B14F-4D97-AF65-F5344CB8AC3E}">
        <p14:creationId xmlns:p14="http://schemas.microsoft.com/office/powerpoint/2010/main" xmlns="" val="16514524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6D6225D-B0B5-4F69-8622-4C6C73FE6D9F}" type="datetimeFigureOut">
              <a:rPr lang="en-GB" smtClean="0"/>
              <a:pPr/>
              <a:t>23/06/2014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A6907E1-D28A-43DF-93E1-1988D5A8DE37}" type="slidenum">
              <a:rPr lang="en-GB" smtClean="0"/>
              <a:pPr/>
              <a:t>‹#›</a:t>
            </a:fld>
            <a:endParaRPr lang="en-GB"/>
          </a:p>
        </p:txBody>
      </p:sp>
    </p:spTree>
    <p:extLst>
      <p:ext uri="{BB962C8B-B14F-4D97-AF65-F5344CB8AC3E}">
        <p14:creationId xmlns:p14="http://schemas.microsoft.com/office/powerpoint/2010/main" xmlns="" val="22398376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6D6225D-B0B5-4F69-8622-4C6C73FE6D9F}" type="datetimeFigureOut">
              <a:rPr lang="en-GB" smtClean="0"/>
              <a:pPr/>
              <a:t>23/06/2014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A6907E1-D28A-43DF-93E1-1988D5A8DE37}" type="slidenum">
              <a:rPr lang="en-GB" smtClean="0"/>
              <a:pPr/>
              <a:t>‹#›</a:t>
            </a:fld>
            <a:endParaRPr lang="en-GB"/>
          </a:p>
        </p:txBody>
      </p:sp>
    </p:spTree>
    <p:extLst>
      <p:ext uri="{BB962C8B-B14F-4D97-AF65-F5344CB8AC3E}">
        <p14:creationId xmlns:p14="http://schemas.microsoft.com/office/powerpoint/2010/main" xmlns="" val="42612820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6D6225D-B0B5-4F69-8622-4C6C73FE6D9F}" type="datetimeFigureOut">
              <a:rPr lang="en-GB" smtClean="0"/>
              <a:pPr/>
              <a:t>23/06/2014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A6907E1-D28A-43DF-93E1-1988D5A8DE37}" type="slidenum">
              <a:rPr lang="en-GB" smtClean="0"/>
              <a:pPr/>
              <a:t>‹#›</a:t>
            </a:fld>
            <a:endParaRPr lang="en-GB"/>
          </a:p>
        </p:txBody>
      </p:sp>
    </p:spTree>
    <p:extLst>
      <p:ext uri="{BB962C8B-B14F-4D97-AF65-F5344CB8AC3E}">
        <p14:creationId xmlns:p14="http://schemas.microsoft.com/office/powerpoint/2010/main" xmlns="" val="24537430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6D6225D-B0B5-4F69-8622-4C6C73FE6D9F}" type="datetimeFigureOut">
              <a:rPr lang="en-GB" smtClean="0"/>
              <a:pPr/>
              <a:t>23/06/2014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A6907E1-D28A-43DF-93E1-1988D5A8DE37}" type="slidenum">
              <a:rPr lang="en-GB" smtClean="0"/>
              <a:pPr/>
              <a:t>‹#›</a:t>
            </a:fld>
            <a:endParaRPr lang="en-GB"/>
          </a:p>
        </p:txBody>
      </p:sp>
    </p:spTree>
    <p:extLst>
      <p:ext uri="{BB962C8B-B14F-4D97-AF65-F5344CB8AC3E}">
        <p14:creationId xmlns:p14="http://schemas.microsoft.com/office/powerpoint/2010/main" xmlns="" val="77944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C6D6225D-B0B5-4F69-8622-4C6C73FE6D9F}" type="datetimeFigureOut">
              <a:rPr lang="en-GB" smtClean="0"/>
              <a:pPr/>
              <a:t>23/06/2014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A6907E1-D28A-43DF-93E1-1988D5A8DE37}" type="slidenum">
              <a:rPr lang="en-GB" smtClean="0"/>
              <a:pPr/>
              <a:t>‹#›</a:t>
            </a:fld>
            <a:endParaRPr lang="en-GB"/>
          </a:p>
        </p:txBody>
      </p:sp>
    </p:spTree>
    <p:extLst>
      <p:ext uri="{BB962C8B-B14F-4D97-AF65-F5344CB8AC3E}">
        <p14:creationId xmlns:p14="http://schemas.microsoft.com/office/powerpoint/2010/main" xmlns="" val="5531814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C6D6225D-B0B5-4F69-8622-4C6C73FE6D9F}" type="datetimeFigureOut">
              <a:rPr lang="en-GB" smtClean="0"/>
              <a:pPr/>
              <a:t>23/06/2014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A6907E1-D28A-43DF-93E1-1988D5A8DE37}" type="slidenum">
              <a:rPr lang="en-GB" smtClean="0"/>
              <a:pPr/>
              <a:t>‹#›</a:t>
            </a:fld>
            <a:endParaRPr lang="en-GB"/>
          </a:p>
        </p:txBody>
      </p:sp>
    </p:spTree>
    <p:extLst>
      <p:ext uri="{BB962C8B-B14F-4D97-AF65-F5344CB8AC3E}">
        <p14:creationId xmlns:p14="http://schemas.microsoft.com/office/powerpoint/2010/main" xmlns="" val="12313518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C6D6225D-B0B5-4F69-8622-4C6C73FE6D9F}" type="datetimeFigureOut">
              <a:rPr lang="en-GB" smtClean="0"/>
              <a:pPr/>
              <a:t>23/06/2014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A6907E1-D28A-43DF-93E1-1988D5A8DE37}" type="slidenum">
              <a:rPr lang="en-GB" smtClean="0"/>
              <a:pPr/>
              <a:t>‹#›</a:t>
            </a:fld>
            <a:endParaRPr lang="en-GB"/>
          </a:p>
        </p:txBody>
      </p:sp>
    </p:spTree>
    <p:extLst>
      <p:ext uri="{BB962C8B-B14F-4D97-AF65-F5344CB8AC3E}">
        <p14:creationId xmlns:p14="http://schemas.microsoft.com/office/powerpoint/2010/main" xmlns="" val="32060477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D6225D-B0B5-4F69-8622-4C6C73FE6D9F}" type="datetimeFigureOut">
              <a:rPr lang="en-GB" smtClean="0"/>
              <a:pPr/>
              <a:t>23/06/2014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A6907E1-D28A-43DF-93E1-1988D5A8DE37}" type="slidenum">
              <a:rPr lang="en-GB" smtClean="0"/>
              <a:pPr/>
              <a:t>‹#›</a:t>
            </a:fld>
            <a:endParaRPr lang="en-GB"/>
          </a:p>
        </p:txBody>
      </p:sp>
    </p:spTree>
    <p:extLst>
      <p:ext uri="{BB962C8B-B14F-4D97-AF65-F5344CB8AC3E}">
        <p14:creationId xmlns:p14="http://schemas.microsoft.com/office/powerpoint/2010/main" xmlns="" val="36858604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6D6225D-B0B5-4F69-8622-4C6C73FE6D9F}" type="datetimeFigureOut">
              <a:rPr lang="en-GB" smtClean="0"/>
              <a:pPr/>
              <a:t>23/06/2014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A6907E1-D28A-43DF-93E1-1988D5A8DE37}" type="slidenum">
              <a:rPr lang="en-GB" smtClean="0"/>
              <a:pPr/>
              <a:t>‹#›</a:t>
            </a:fld>
            <a:endParaRPr lang="en-GB"/>
          </a:p>
        </p:txBody>
      </p:sp>
    </p:spTree>
    <p:extLst>
      <p:ext uri="{BB962C8B-B14F-4D97-AF65-F5344CB8AC3E}">
        <p14:creationId xmlns:p14="http://schemas.microsoft.com/office/powerpoint/2010/main" xmlns="" val="28559813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6D6225D-B0B5-4F69-8622-4C6C73FE6D9F}" type="datetimeFigureOut">
              <a:rPr lang="en-GB" smtClean="0"/>
              <a:pPr/>
              <a:t>23/06/2014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A6907E1-D28A-43DF-93E1-1988D5A8DE37}" type="slidenum">
              <a:rPr lang="en-GB" smtClean="0"/>
              <a:pPr/>
              <a:t>‹#›</a:t>
            </a:fld>
            <a:endParaRPr lang="en-GB"/>
          </a:p>
        </p:txBody>
      </p:sp>
    </p:spTree>
    <p:extLst>
      <p:ext uri="{BB962C8B-B14F-4D97-AF65-F5344CB8AC3E}">
        <p14:creationId xmlns:p14="http://schemas.microsoft.com/office/powerpoint/2010/main" xmlns="" val="31977965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D6225D-B0B5-4F69-8622-4C6C73FE6D9F}" type="datetimeFigureOut">
              <a:rPr lang="en-GB" smtClean="0"/>
              <a:pPr/>
              <a:t>23/06/2014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6907E1-D28A-43DF-93E1-1988D5A8DE37}" type="slidenum">
              <a:rPr lang="en-GB" smtClean="0"/>
              <a:pPr/>
              <a:t>‹#›</a:t>
            </a:fld>
            <a:endParaRPr lang="en-GB"/>
          </a:p>
        </p:txBody>
      </p:sp>
    </p:spTree>
    <p:extLst>
      <p:ext uri="{BB962C8B-B14F-4D97-AF65-F5344CB8AC3E}">
        <p14:creationId xmlns:p14="http://schemas.microsoft.com/office/powerpoint/2010/main" xmlns="" val="5322385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GB" sz="5000" dirty="0" smtClean="0">
                <a:latin typeface="Garamond" pitchFamily="18" charset="0"/>
              </a:rPr>
              <a:t>EFFECTIVE OVERSIGHT OF PROCUREMENT</a:t>
            </a:r>
            <a:endParaRPr lang="en-GB" sz="5000" dirty="0">
              <a:latin typeface="Garamond" pitchFamily="18" charset="0"/>
            </a:endParaRPr>
          </a:p>
        </p:txBody>
      </p:sp>
      <p:sp>
        <p:nvSpPr>
          <p:cNvPr id="3" name="Subtitle 2"/>
          <p:cNvSpPr>
            <a:spLocks noGrp="1"/>
          </p:cNvSpPr>
          <p:nvPr>
            <p:ph type="subTitle" idx="1"/>
          </p:nvPr>
        </p:nvSpPr>
        <p:spPr/>
        <p:txBody>
          <a:bodyPr>
            <a:normAutofit/>
          </a:bodyPr>
          <a:lstStyle/>
          <a:p>
            <a:r>
              <a:rPr lang="en-GB" sz="1500" dirty="0" smtClean="0">
                <a:latin typeface="Garamond" pitchFamily="18" charset="0"/>
              </a:rPr>
              <a:t>JOHN MCKENDRICK BARRISTER </a:t>
            </a:r>
          </a:p>
          <a:p>
            <a:r>
              <a:rPr lang="en-GB" sz="1500" dirty="0" smtClean="0">
                <a:latin typeface="Garamond" pitchFamily="18" charset="0"/>
              </a:rPr>
              <a:t> OUTER TEMPLE CHAMBERS </a:t>
            </a:r>
          </a:p>
          <a:p>
            <a:r>
              <a:rPr lang="en-GB" sz="1500" dirty="0" smtClean="0">
                <a:latin typeface="Garamond" pitchFamily="18" charset="0"/>
              </a:rPr>
              <a:t>THE OUTER TEMPLE</a:t>
            </a:r>
          </a:p>
          <a:p>
            <a:r>
              <a:rPr lang="en-GB" sz="1500" dirty="0" smtClean="0">
                <a:latin typeface="Garamond" pitchFamily="18" charset="0"/>
              </a:rPr>
              <a:t>222 STRAND </a:t>
            </a:r>
          </a:p>
          <a:p>
            <a:r>
              <a:rPr lang="en-GB" sz="1500" dirty="0" smtClean="0">
                <a:latin typeface="Garamond" pitchFamily="18" charset="0"/>
              </a:rPr>
              <a:t>LONDON </a:t>
            </a:r>
          </a:p>
          <a:p>
            <a:r>
              <a:rPr lang="en-GB" sz="1600" dirty="0">
                <a:latin typeface="Garamond" pitchFamily="18" charset="0"/>
              </a:rPr>
              <a:t>WC2R 1BA</a:t>
            </a:r>
            <a:endParaRPr lang="en-GB" sz="1500" dirty="0" smtClean="0">
              <a:latin typeface="Garamond" pitchFamily="18" charset="0"/>
            </a:endParaRPr>
          </a:p>
          <a:p>
            <a:endParaRPr lang="en-GB" sz="1500" dirty="0">
              <a:latin typeface="Garamond" pitchFamily="18" charset="0"/>
            </a:endParaRPr>
          </a:p>
        </p:txBody>
      </p:sp>
    </p:spTree>
    <p:extLst>
      <p:ext uri="{BB962C8B-B14F-4D97-AF65-F5344CB8AC3E}">
        <p14:creationId xmlns:p14="http://schemas.microsoft.com/office/powerpoint/2010/main" xmlns="" val="9425459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000" dirty="0" smtClean="0">
                <a:latin typeface="Garamond" pitchFamily="18" charset="0"/>
              </a:rPr>
              <a:t>Transparency</a:t>
            </a:r>
            <a:endParaRPr lang="en-GB" sz="3000" dirty="0">
              <a:latin typeface="Garamond" pitchFamily="18" charset="0"/>
            </a:endParaRPr>
          </a:p>
        </p:txBody>
      </p:sp>
      <p:sp>
        <p:nvSpPr>
          <p:cNvPr id="3" name="Content Placeholder 2"/>
          <p:cNvSpPr>
            <a:spLocks noGrp="1"/>
          </p:cNvSpPr>
          <p:nvPr>
            <p:ph idx="1"/>
          </p:nvPr>
        </p:nvSpPr>
        <p:spPr/>
        <p:txBody>
          <a:bodyPr>
            <a:noAutofit/>
          </a:bodyPr>
          <a:lstStyle/>
          <a:p>
            <a:r>
              <a:rPr lang="en-GB" sz="1800" dirty="0" smtClean="0">
                <a:latin typeface="Garamond" pitchFamily="18" charset="0"/>
              </a:rPr>
              <a:t>The need to promoting transparency is reflected throughout the Directive. </a:t>
            </a:r>
            <a:r>
              <a:rPr lang="en-GB" sz="1800" dirty="0">
                <a:latin typeface="Garamond" pitchFamily="18" charset="0"/>
              </a:rPr>
              <a:t>Title II, Chapter III, Section 2 </a:t>
            </a:r>
            <a:r>
              <a:rPr lang="en-GB" sz="1800" dirty="0" smtClean="0">
                <a:latin typeface="Garamond" pitchFamily="18" charset="0"/>
              </a:rPr>
              <a:t>makes specific provision in relation to these matters.</a:t>
            </a:r>
          </a:p>
          <a:p>
            <a:endParaRPr lang="en-GB" sz="1800" dirty="0" smtClean="0">
              <a:latin typeface="Garamond" pitchFamily="18" charset="0"/>
            </a:endParaRPr>
          </a:p>
          <a:p>
            <a:r>
              <a:rPr lang="en-GB" sz="1800" dirty="0" smtClean="0">
                <a:latin typeface="Garamond" pitchFamily="18" charset="0"/>
              </a:rPr>
              <a:t>Article 83(6) states:</a:t>
            </a:r>
          </a:p>
          <a:p>
            <a:pPr marL="0" indent="0">
              <a:buNone/>
            </a:pPr>
            <a:endParaRPr lang="en-GB" sz="1800" dirty="0" smtClean="0">
              <a:latin typeface="Garamond" pitchFamily="18" charset="0"/>
            </a:endParaRPr>
          </a:p>
          <a:p>
            <a:pPr marL="400050" lvl="1" indent="0">
              <a:buNone/>
            </a:pPr>
            <a:r>
              <a:rPr lang="en-GB" sz="1800" i="1" dirty="0" smtClean="0">
                <a:latin typeface="Garamond" pitchFamily="18" charset="0"/>
              </a:rPr>
              <a:t>Contracting authorities shall</a:t>
            </a:r>
            <a:r>
              <a:rPr lang="en-GB" sz="1800" dirty="0" smtClean="0">
                <a:latin typeface="Garamond" pitchFamily="18" charset="0"/>
              </a:rPr>
              <a:t>,</a:t>
            </a:r>
            <a:r>
              <a:rPr lang="en-GB" sz="1800" i="1" dirty="0" smtClean="0">
                <a:latin typeface="Garamond" pitchFamily="18" charset="0"/>
              </a:rPr>
              <a:t> </a:t>
            </a:r>
            <a:r>
              <a:rPr lang="en-GB" sz="1800" i="1" dirty="0">
                <a:latin typeface="Garamond" pitchFamily="18" charset="0"/>
              </a:rPr>
              <a:t>at least for the duration of the contract, keep copies of all concluded contracts with a value equal to or greater than</a:t>
            </a:r>
            <a:r>
              <a:rPr lang="en-GB" sz="1800" i="1" dirty="0" smtClean="0">
                <a:latin typeface="Garamond" pitchFamily="18" charset="0"/>
              </a:rPr>
              <a:t>:</a:t>
            </a:r>
          </a:p>
          <a:p>
            <a:pPr marL="400050" lvl="1" indent="0">
              <a:buNone/>
            </a:pPr>
            <a:endParaRPr lang="en-GB" sz="1800" i="1" dirty="0">
              <a:latin typeface="Garamond" pitchFamily="18" charset="0"/>
            </a:endParaRPr>
          </a:p>
          <a:p>
            <a:pPr marL="857250" lvl="1" indent="-457200">
              <a:buAutoNum type="alphaLcPeriod"/>
            </a:pPr>
            <a:r>
              <a:rPr lang="en-GB" sz="1800" i="1" dirty="0" smtClean="0">
                <a:latin typeface="Garamond" pitchFamily="18" charset="0"/>
              </a:rPr>
              <a:t>1</a:t>
            </a:r>
            <a:r>
              <a:rPr lang="en-GB" sz="1800" i="1" dirty="0">
                <a:latin typeface="Garamond" pitchFamily="18" charset="0"/>
              </a:rPr>
              <a:t> 000 000 EUR in the case of public supply contracts or public service contracts</a:t>
            </a:r>
            <a:r>
              <a:rPr lang="en-GB" sz="1800" i="1" dirty="0" smtClean="0">
                <a:latin typeface="Garamond" pitchFamily="18" charset="0"/>
              </a:rPr>
              <a:t>;</a:t>
            </a:r>
          </a:p>
          <a:p>
            <a:pPr marL="857250" lvl="1" indent="-457200">
              <a:buAutoNum type="alphaLcPeriod"/>
            </a:pPr>
            <a:r>
              <a:rPr lang="en-GB" sz="1800" i="1" dirty="0">
                <a:latin typeface="Garamond" pitchFamily="18" charset="0"/>
              </a:rPr>
              <a:t>10 000 000 EUR in the case of public works contracts</a:t>
            </a:r>
            <a:r>
              <a:rPr lang="en-GB" sz="1800" i="1" dirty="0" smtClean="0">
                <a:latin typeface="Garamond" pitchFamily="18" charset="0"/>
              </a:rPr>
              <a:t>.</a:t>
            </a:r>
          </a:p>
          <a:p>
            <a:pPr marL="400050" lvl="1" indent="0">
              <a:buNone/>
            </a:pPr>
            <a:endParaRPr lang="en-GB" sz="1800" i="1" dirty="0">
              <a:latin typeface="Garamond" pitchFamily="18" charset="0"/>
            </a:endParaRPr>
          </a:p>
          <a:p>
            <a:pPr marL="400050" lvl="1" indent="0">
              <a:buNone/>
            </a:pPr>
            <a:r>
              <a:rPr lang="en-GB" sz="1800" i="1" dirty="0">
                <a:latin typeface="Garamond" pitchFamily="18" charset="0"/>
              </a:rPr>
              <a:t>Contracting authorities shall grant access to those contracts; however, access to specific documents or items of information may be denied to the extent and on the conditions provided for in the applicable Union or national rules on access to documents and data protection</a:t>
            </a:r>
          </a:p>
        </p:txBody>
      </p:sp>
    </p:spTree>
    <p:extLst>
      <p:ext uri="{BB962C8B-B14F-4D97-AF65-F5344CB8AC3E}">
        <p14:creationId xmlns:p14="http://schemas.microsoft.com/office/powerpoint/2010/main" xmlns="" val="8532994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000" dirty="0" smtClean="0">
                <a:latin typeface="Garamond" pitchFamily="18" charset="0"/>
              </a:rPr>
              <a:t>Time limits </a:t>
            </a:r>
            <a:endParaRPr lang="en-GB" sz="3000" dirty="0">
              <a:latin typeface="Garamond" pitchFamily="18" charset="0"/>
            </a:endParaRPr>
          </a:p>
        </p:txBody>
      </p:sp>
      <p:sp>
        <p:nvSpPr>
          <p:cNvPr id="3" name="Content Placeholder 2"/>
          <p:cNvSpPr>
            <a:spLocks noGrp="1"/>
          </p:cNvSpPr>
          <p:nvPr>
            <p:ph idx="1"/>
          </p:nvPr>
        </p:nvSpPr>
        <p:spPr/>
        <p:txBody>
          <a:bodyPr>
            <a:normAutofit fontScale="92500" lnSpcReduction="10000"/>
          </a:bodyPr>
          <a:lstStyle/>
          <a:p>
            <a:r>
              <a:rPr lang="en-GB" sz="2000" dirty="0" smtClean="0">
                <a:latin typeface="Garamond" pitchFamily="18" charset="0"/>
              </a:rPr>
              <a:t>The 80</a:t>
            </a:r>
            <a:r>
              <a:rPr lang="en-GB" sz="2000" baseline="30000" dirty="0" smtClean="0">
                <a:latin typeface="Garamond" pitchFamily="18" charset="0"/>
              </a:rPr>
              <a:t>th</a:t>
            </a:r>
            <a:r>
              <a:rPr lang="en-GB" sz="2000" dirty="0" smtClean="0">
                <a:latin typeface="Garamond" pitchFamily="18" charset="0"/>
              </a:rPr>
              <a:t> recital to the directive states that:</a:t>
            </a:r>
          </a:p>
          <a:p>
            <a:pPr marL="0" indent="0">
              <a:buNone/>
            </a:pPr>
            <a:endParaRPr lang="en-GB" sz="2000" dirty="0">
              <a:latin typeface="Garamond" pitchFamily="18" charset="0"/>
            </a:endParaRPr>
          </a:p>
          <a:p>
            <a:pPr marL="400050" lvl="1" indent="0" algn="just">
              <a:buNone/>
            </a:pPr>
            <a:r>
              <a:rPr lang="en-GB" sz="1600" i="1" dirty="0" smtClean="0">
                <a:latin typeface="Garamond" pitchFamily="18" charset="0"/>
              </a:rPr>
              <a:t>In </a:t>
            </a:r>
            <a:r>
              <a:rPr lang="en-GB" sz="1600" i="1" dirty="0">
                <a:latin typeface="Garamond" pitchFamily="18" charset="0"/>
              </a:rPr>
              <a:t>order to make procedures faster and more efficient, time limits for participation in procurement procedures should be kept as short as possible without creating undue barriers to access for economic operators from across the internal market and in particular </a:t>
            </a:r>
            <a:r>
              <a:rPr lang="en-GB" sz="1600" i="1" dirty="0" smtClean="0">
                <a:latin typeface="Garamond" pitchFamily="18" charset="0"/>
              </a:rPr>
              <a:t>SMEs</a:t>
            </a:r>
          </a:p>
          <a:p>
            <a:pPr marL="400050" lvl="1" indent="0" algn="just">
              <a:buNone/>
            </a:pPr>
            <a:endParaRPr lang="en-GB" sz="1600" i="1" dirty="0">
              <a:latin typeface="Garamond" pitchFamily="18" charset="0"/>
            </a:endParaRPr>
          </a:p>
          <a:p>
            <a:pPr algn="just"/>
            <a:r>
              <a:rPr lang="en-GB" sz="2000" dirty="0" smtClean="0">
                <a:latin typeface="Garamond" pitchFamily="18" charset="0"/>
              </a:rPr>
              <a:t>Articles 27 – 31 and 47 set out the minimum time limits for the receipt of tenders. </a:t>
            </a:r>
          </a:p>
          <a:p>
            <a:pPr algn="just"/>
            <a:r>
              <a:rPr lang="en-GB" sz="2000" dirty="0" smtClean="0">
                <a:latin typeface="Garamond" pitchFamily="18" charset="0"/>
              </a:rPr>
              <a:t>In respect of the ‘</a:t>
            </a:r>
            <a:r>
              <a:rPr lang="en-GB" sz="2000" i="1" dirty="0" smtClean="0">
                <a:latin typeface="Garamond" pitchFamily="18" charset="0"/>
              </a:rPr>
              <a:t>open procedure’</a:t>
            </a:r>
            <a:r>
              <a:rPr lang="en-GB" sz="2000" dirty="0" smtClean="0">
                <a:latin typeface="Garamond" pitchFamily="18" charset="0"/>
              </a:rPr>
              <a:t> the minimum time limit is 35 days from the date on which the contract notice was set out.</a:t>
            </a:r>
          </a:p>
          <a:p>
            <a:pPr algn="just"/>
            <a:r>
              <a:rPr lang="en-GB" sz="2000" dirty="0" smtClean="0">
                <a:latin typeface="Garamond" pitchFamily="18" charset="0"/>
              </a:rPr>
              <a:t>Under the ‘</a:t>
            </a:r>
            <a:r>
              <a:rPr lang="en-GB" sz="2000" i="1" dirty="0" smtClean="0">
                <a:latin typeface="Garamond" pitchFamily="18" charset="0"/>
              </a:rPr>
              <a:t>restricted procedure’ </a:t>
            </a:r>
            <a:r>
              <a:rPr lang="en-GB" sz="2000" dirty="0" smtClean="0">
                <a:latin typeface="Garamond" pitchFamily="18" charset="0"/>
              </a:rPr>
              <a:t>the minimum time limit for the receipt of requests to participate is 30 days from the date on which the contract notice or invitation to confirm interest was sent.</a:t>
            </a:r>
          </a:p>
          <a:p>
            <a:pPr algn="just"/>
            <a:r>
              <a:rPr lang="en-GB" sz="2000" dirty="0" smtClean="0">
                <a:latin typeface="Garamond" pitchFamily="18" charset="0"/>
              </a:rPr>
              <a:t>These time limits can be shortened where specified criteria are met however, Article 47 requires contracting authorities to have regard to the complexity of the contract and the time required for drawing up time limits when  setting time limits. </a:t>
            </a:r>
          </a:p>
          <a:p>
            <a:pPr algn="just"/>
            <a:endParaRPr lang="en-GB" sz="2000" dirty="0">
              <a:latin typeface="Garamond" pitchFamily="18" charset="0"/>
            </a:endParaRPr>
          </a:p>
        </p:txBody>
      </p:sp>
    </p:spTree>
    <p:extLst>
      <p:ext uri="{BB962C8B-B14F-4D97-AF65-F5344CB8AC3E}">
        <p14:creationId xmlns:p14="http://schemas.microsoft.com/office/powerpoint/2010/main" xmlns="" val="7879012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000" dirty="0" smtClean="0">
                <a:latin typeface="Garamond" pitchFamily="18" charset="0"/>
              </a:rPr>
              <a:t>Article 84 - </a:t>
            </a:r>
            <a:r>
              <a:rPr lang="en-GB" sz="3000" dirty="0">
                <a:latin typeface="Garamond" pitchFamily="18" charset="0"/>
              </a:rPr>
              <a:t>Individual reports on procedures for the award of contracts</a:t>
            </a:r>
            <a:br>
              <a:rPr lang="en-GB" sz="3000" dirty="0">
                <a:latin typeface="Garamond" pitchFamily="18" charset="0"/>
              </a:rPr>
            </a:br>
            <a:r>
              <a:rPr lang="en-GB" sz="3000" dirty="0" smtClean="0">
                <a:latin typeface="Garamond" pitchFamily="18" charset="0"/>
              </a:rPr>
              <a:t> </a:t>
            </a:r>
            <a:endParaRPr lang="en-GB" sz="3000" dirty="0">
              <a:latin typeface="Garamond" pitchFamily="18" charset="0"/>
            </a:endParaRPr>
          </a:p>
        </p:txBody>
      </p:sp>
      <p:sp>
        <p:nvSpPr>
          <p:cNvPr id="3" name="Content Placeholder 2"/>
          <p:cNvSpPr>
            <a:spLocks noGrp="1"/>
          </p:cNvSpPr>
          <p:nvPr>
            <p:ph idx="1"/>
          </p:nvPr>
        </p:nvSpPr>
        <p:spPr/>
        <p:txBody>
          <a:bodyPr>
            <a:noAutofit/>
          </a:bodyPr>
          <a:lstStyle/>
          <a:p>
            <a:pPr algn="just"/>
            <a:r>
              <a:rPr lang="en-GB" sz="1700" dirty="0" smtClean="0">
                <a:latin typeface="Garamond" pitchFamily="18" charset="0"/>
              </a:rPr>
              <a:t>For every contract covered by the directive </a:t>
            </a:r>
            <a:r>
              <a:rPr lang="en-GB" sz="1700" dirty="0">
                <a:latin typeface="Garamond" pitchFamily="18" charset="0"/>
              </a:rPr>
              <a:t>contracting authorities shall draw up a written </a:t>
            </a:r>
            <a:r>
              <a:rPr lang="en-GB" sz="1700" dirty="0" smtClean="0">
                <a:latin typeface="Garamond" pitchFamily="18" charset="0"/>
              </a:rPr>
              <a:t>report. The directive requires that a large amount of information must be included in the report, these include:</a:t>
            </a:r>
          </a:p>
          <a:p>
            <a:pPr algn="just"/>
            <a:endParaRPr lang="en-GB" sz="1700" dirty="0" smtClean="0">
              <a:latin typeface="Garamond" pitchFamily="18" charset="0"/>
            </a:endParaRPr>
          </a:p>
          <a:p>
            <a:pPr marL="685800" lvl="1" algn="just">
              <a:buFont typeface="Wingdings" pitchFamily="2" charset="2"/>
              <a:buChar char="Ø"/>
            </a:pPr>
            <a:r>
              <a:rPr lang="en-GB" sz="1700" dirty="0" smtClean="0">
                <a:latin typeface="Garamond" pitchFamily="18" charset="0"/>
              </a:rPr>
              <a:t>the </a:t>
            </a:r>
            <a:r>
              <a:rPr lang="en-GB" sz="1700" dirty="0">
                <a:latin typeface="Garamond" pitchFamily="18" charset="0"/>
              </a:rPr>
              <a:t>name and address of the contracting authority, the subject-matter and value of the contract, framework agreement or dynamic purchasing </a:t>
            </a:r>
            <a:r>
              <a:rPr lang="en-GB" sz="1700" dirty="0" smtClean="0">
                <a:latin typeface="Garamond" pitchFamily="18" charset="0"/>
              </a:rPr>
              <a:t>system;</a:t>
            </a:r>
          </a:p>
          <a:p>
            <a:pPr marL="685800" lvl="1" algn="just">
              <a:buFont typeface="Wingdings" pitchFamily="2" charset="2"/>
              <a:buChar char="Ø"/>
            </a:pPr>
            <a:r>
              <a:rPr lang="en-GB" sz="1700" dirty="0">
                <a:latin typeface="Garamond" pitchFamily="18" charset="0"/>
              </a:rPr>
              <a:t>the names of the selected candidates or tenderers and the reasons for their </a:t>
            </a:r>
            <a:r>
              <a:rPr lang="en-GB" sz="1700" dirty="0" smtClean="0">
                <a:latin typeface="Garamond" pitchFamily="18" charset="0"/>
              </a:rPr>
              <a:t>selection</a:t>
            </a:r>
          </a:p>
          <a:p>
            <a:pPr marL="685800" lvl="1" algn="just">
              <a:buFont typeface="Wingdings" pitchFamily="2" charset="2"/>
              <a:buChar char="Ø"/>
            </a:pPr>
            <a:r>
              <a:rPr lang="en-GB" sz="1700" dirty="0">
                <a:latin typeface="Garamond" pitchFamily="18" charset="0"/>
              </a:rPr>
              <a:t>the names of the candidates or tenderers rejected and the reasons for their </a:t>
            </a:r>
            <a:r>
              <a:rPr lang="en-GB" sz="1700" dirty="0" smtClean="0">
                <a:latin typeface="Garamond" pitchFamily="18" charset="0"/>
              </a:rPr>
              <a:t>rejection</a:t>
            </a:r>
          </a:p>
          <a:p>
            <a:pPr marL="685800" lvl="1" algn="just">
              <a:buFont typeface="Wingdings" pitchFamily="2" charset="2"/>
              <a:buChar char="Ø"/>
            </a:pPr>
            <a:r>
              <a:rPr lang="en-GB" sz="1700" dirty="0">
                <a:latin typeface="Garamond" pitchFamily="18" charset="0"/>
              </a:rPr>
              <a:t>the reasons for the rejection of tenders found to be abnormally </a:t>
            </a:r>
            <a:r>
              <a:rPr lang="en-GB" sz="1700" dirty="0" smtClean="0">
                <a:latin typeface="Garamond" pitchFamily="18" charset="0"/>
              </a:rPr>
              <a:t>low</a:t>
            </a:r>
          </a:p>
          <a:p>
            <a:pPr marL="685800" lvl="1" algn="just">
              <a:buFont typeface="Wingdings" pitchFamily="2" charset="2"/>
              <a:buChar char="Ø"/>
            </a:pPr>
            <a:r>
              <a:rPr lang="en-GB" sz="1700" dirty="0">
                <a:latin typeface="Garamond" pitchFamily="18" charset="0"/>
              </a:rPr>
              <a:t>the name of the successful tenderer and the reasons why its tender was selected and, where known, the share of the contract or framework agreement which the successful tenderer intends to subcontract to third parties; and, where known at this point in time, the names of the main contractor’s subcontractors, if </a:t>
            </a:r>
            <a:r>
              <a:rPr lang="en-GB" sz="1700" dirty="0" smtClean="0">
                <a:latin typeface="Garamond" pitchFamily="18" charset="0"/>
              </a:rPr>
              <a:t>any</a:t>
            </a:r>
          </a:p>
          <a:p>
            <a:pPr marL="685800" lvl="1" algn="just">
              <a:buFont typeface="Wingdings" pitchFamily="2" charset="2"/>
              <a:buChar char="Ø"/>
            </a:pPr>
            <a:r>
              <a:rPr lang="en-GB" sz="1700" dirty="0">
                <a:latin typeface="Garamond" pitchFamily="18" charset="0"/>
              </a:rPr>
              <a:t>where applicable, conflicts of interests detected and subsequent measures </a:t>
            </a:r>
            <a:r>
              <a:rPr lang="en-GB" sz="1700" dirty="0" smtClean="0">
                <a:latin typeface="Garamond" pitchFamily="18" charset="0"/>
              </a:rPr>
              <a:t>taken</a:t>
            </a:r>
          </a:p>
          <a:p>
            <a:pPr marL="400050" lvl="1" indent="0">
              <a:buNone/>
            </a:pPr>
            <a:endParaRPr lang="en-GB" sz="1700" dirty="0">
              <a:latin typeface="Garamond" pitchFamily="18" charset="0"/>
            </a:endParaRPr>
          </a:p>
          <a:p>
            <a:r>
              <a:rPr lang="en-GB" sz="1700" dirty="0" smtClean="0">
                <a:latin typeface="Garamond" pitchFamily="18" charset="0"/>
              </a:rPr>
              <a:t>The documentation must be kept for at least three years from the date of award of the contract</a:t>
            </a:r>
            <a:endParaRPr lang="en-GB" sz="1700" dirty="0">
              <a:latin typeface="Garamond" pitchFamily="18" charset="0"/>
            </a:endParaRPr>
          </a:p>
        </p:txBody>
      </p:sp>
    </p:spTree>
    <p:extLst>
      <p:ext uri="{BB962C8B-B14F-4D97-AF65-F5344CB8AC3E}">
        <p14:creationId xmlns:p14="http://schemas.microsoft.com/office/powerpoint/2010/main" xmlns="" val="15092752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000" dirty="0" smtClean="0">
                <a:latin typeface="Garamond" pitchFamily="18" charset="0"/>
              </a:rPr>
              <a:t>Article 57 - Grounds for Exclusion </a:t>
            </a:r>
            <a:endParaRPr lang="en-GB" sz="3000" dirty="0">
              <a:latin typeface="Garamond" pitchFamily="18" charset="0"/>
            </a:endParaRPr>
          </a:p>
        </p:txBody>
      </p:sp>
      <p:sp>
        <p:nvSpPr>
          <p:cNvPr id="3" name="Content Placeholder 2"/>
          <p:cNvSpPr>
            <a:spLocks noGrp="1"/>
          </p:cNvSpPr>
          <p:nvPr>
            <p:ph idx="1"/>
          </p:nvPr>
        </p:nvSpPr>
        <p:spPr/>
        <p:txBody>
          <a:bodyPr>
            <a:normAutofit lnSpcReduction="10000"/>
          </a:bodyPr>
          <a:lstStyle/>
          <a:p>
            <a:r>
              <a:rPr lang="en-GB" sz="2000" dirty="0" smtClean="0">
                <a:latin typeface="Garamond" pitchFamily="18" charset="0"/>
              </a:rPr>
              <a:t>In additional to a range of specified criminal activity and corruption, the Directive adds new and important grounds on which a supplier/economic operator can be excluded from a public procurement procedure.</a:t>
            </a:r>
          </a:p>
          <a:p>
            <a:endParaRPr lang="en-GB" sz="2000" dirty="0" smtClean="0">
              <a:latin typeface="Garamond" pitchFamily="18" charset="0"/>
            </a:endParaRPr>
          </a:p>
          <a:p>
            <a:r>
              <a:rPr lang="en-GB" sz="2000" dirty="0" smtClean="0">
                <a:latin typeface="Garamond" pitchFamily="18" charset="0"/>
              </a:rPr>
              <a:t>Contracting authorities are ‘</a:t>
            </a:r>
            <a:r>
              <a:rPr lang="en-GB" sz="2000" i="1" dirty="0" smtClean="0">
                <a:latin typeface="Garamond" pitchFamily="18" charset="0"/>
              </a:rPr>
              <a:t>required</a:t>
            </a:r>
            <a:r>
              <a:rPr lang="en-GB" sz="2000" dirty="0" smtClean="0">
                <a:latin typeface="Garamond" pitchFamily="18" charset="0"/>
              </a:rPr>
              <a:t>’ to exclude an economic operator where it they can demonstrate that the economic operator is in breach of its obligations to pay tax or social security contributions.</a:t>
            </a:r>
          </a:p>
          <a:p>
            <a:r>
              <a:rPr lang="en-GB" sz="2000" dirty="0" smtClean="0">
                <a:latin typeface="Garamond" pitchFamily="18" charset="0"/>
              </a:rPr>
              <a:t>However, Member States may </a:t>
            </a:r>
            <a:r>
              <a:rPr lang="en-GB" sz="2000" dirty="0" err="1" smtClean="0">
                <a:latin typeface="Garamond" pitchFamily="18" charset="0"/>
              </a:rPr>
              <a:t>derrogate</a:t>
            </a:r>
            <a:r>
              <a:rPr lang="en-GB" sz="2000" dirty="0" smtClean="0">
                <a:latin typeface="Garamond" pitchFamily="18" charset="0"/>
              </a:rPr>
              <a:t> from this requirement in circumstances were there are overriding reasons relating to the public interest. </a:t>
            </a:r>
          </a:p>
          <a:p>
            <a:r>
              <a:rPr lang="en-GB" sz="2000" dirty="0" smtClean="0">
                <a:latin typeface="Garamond" pitchFamily="18" charset="0"/>
              </a:rPr>
              <a:t>Member States are not ‘</a:t>
            </a:r>
            <a:r>
              <a:rPr lang="en-GB" sz="2000" i="1" dirty="0" smtClean="0">
                <a:latin typeface="Garamond" pitchFamily="18" charset="0"/>
              </a:rPr>
              <a:t>required</a:t>
            </a:r>
            <a:r>
              <a:rPr lang="en-GB" sz="2000" dirty="0" smtClean="0">
                <a:latin typeface="Garamond" pitchFamily="18" charset="0"/>
              </a:rPr>
              <a:t>’ (but nevertheless </a:t>
            </a:r>
            <a:r>
              <a:rPr lang="en-GB" sz="2000" i="1" dirty="0" smtClean="0">
                <a:latin typeface="Garamond" pitchFamily="18" charset="0"/>
              </a:rPr>
              <a:t>may</a:t>
            </a:r>
            <a:r>
              <a:rPr lang="en-GB" sz="2000" dirty="0" smtClean="0">
                <a:latin typeface="Garamond" pitchFamily="18" charset="0"/>
              </a:rPr>
              <a:t>) exclude an economic operator where this would be clearly disproportionate </a:t>
            </a:r>
          </a:p>
          <a:p>
            <a:r>
              <a:rPr lang="en-GB" sz="2000" dirty="0" smtClean="0">
                <a:latin typeface="Garamond" pitchFamily="18" charset="0"/>
              </a:rPr>
              <a:t>Article 57(4) provides additional grounds upon which economic operators </a:t>
            </a:r>
            <a:r>
              <a:rPr lang="en-GB" sz="2000" i="1" dirty="0" smtClean="0">
                <a:latin typeface="Garamond" pitchFamily="18" charset="0"/>
              </a:rPr>
              <a:t>may </a:t>
            </a:r>
            <a:r>
              <a:rPr lang="en-GB" sz="2000" dirty="0" smtClean="0">
                <a:latin typeface="Garamond" pitchFamily="18" charset="0"/>
              </a:rPr>
              <a:t>be excluded related to conflicts of interest, distortion of competition and misrepresentation  </a:t>
            </a:r>
            <a:endParaRPr lang="en-GB" sz="2000" dirty="0">
              <a:latin typeface="Garamond" pitchFamily="18" charset="0"/>
            </a:endParaRPr>
          </a:p>
        </p:txBody>
      </p:sp>
    </p:spTree>
    <p:extLst>
      <p:ext uri="{BB962C8B-B14F-4D97-AF65-F5344CB8AC3E}">
        <p14:creationId xmlns:p14="http://schemas.microsoft.com/office/powerpoint/2010/main" xmlns="" val="13567513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000" dirty="0" smtClean="0">
                <a:latin typeface="Garamond" pitchFamily="18" charset="0"/>
              </a:rPr>
              <a:t>Article 69 – Abnormally low tenders </a:t>
            </a:r>
            <a:endParaRPr lang="en-GB" sz="3000" dirty="0">
              <a:latin typeface="Garamond" pitchFamily="18" charset="0"/>
            </a:endParaRPr>
          </a:p>
        </p:txBody>
      </p:sp>
      <p:sp>
        <p:nvSpPr>
          <p:cNvPr id="3" name="Content Placeholder 2"/>
          <p:cNvSpPr>
            <a:spLocks noGrp="1"/>
          </p:cNvSpPr>
          <p:nvPr>
            <p:ph idx="1"/>
          </p:nvPr>
        </p:nvSpPr>
        <p:spPr/>
        <p:txBody>
          <a:bodyPr>
            <a:normAutofit/>
          </a:bodyPr>
          <a:lstStyle/>
          <a:p>
            <a:pPr algn="just"/>
            <a:r>
              <a:rPr lang="en-GB" sz="2000" dirty="0" smtClean="0">
                <a:latin typeface="Garamond" pitchFamily="18" charset="0"/>
              </a:rPr>
              <a:t>The Directive imposes a new duty on contracting authorities to </a:t>
            </a:r>
            <a:r>
              <a:rPr lang="en-GB" sz="2000" dirty="0">
                <a:latin typeface="Garamond" pitchFamily="18" charset="0"/>
              </a:rPr>
              <a:t>require </a:t>
            </a:r>
            <a:r>
              <a:rPr lang="en-GB" sz="2000" dirty="0" smtClean="0">
                <a:latin typeface="Garamond" pitchFamily="18" charset="0"/>
              </a:rPr>
              <a:t>economic operators </a:t>
            </a:r>
            <a:r>
              <a:rPr lang="en-GB" sz="2000" dirty="0">
                <a:latin typeface="Garamond" pitchFamily="18" charset="0"/>
              </a:rPr>
              <a:t>to explain the price or costs proposed in tenders that appear to be abnormally low</a:t>
            </a:r>
            <a:r>
              <a:rPr lang="en-GB" sz="2000" dirty="0" smtClean="0">
                <a:latin typeface="Garamond" pitchFamily="18" charset="0"/>
              </a:rPr>
              <a:t>. The effect of this is that contracting </a:t>
            </a:r>
            <a:r>
              <a:rPr lang="en-GB" sz="2000" dirty="0">
                <a:latin typeface="Garamond" pitchFamily="18" charset="0"/>
              </a:rPr>
              <a:t>authorities may </a:t>
            </a:r>
            <a:r>
              <a:rPr lang="en-GB" sz="2000" dirty="0" smtClean="0">
                <a:latin typeface="Garamond" pitchFamily="18" charset="0"/>
              </a:rPr>
              <a:t>potentially be </a:t>
            </a:r>
            <a:r>
              <a:rPr lang="en-GB" sz="2000" dirty="0">
                <a:latin typeface="Garamond" pitchFamily="18" charset="0"/>
              </a:rPr>
              <a:t>subject to challenge by unsuccessful </a:t>
            </a:r>
            <a:r>
              <a:rPr lang="en-GB" sz="2000" dirty="0" smtClean="0">
                <a:latin typeface="Garamond" pitchFamily="18" charset="0"/>
              </a:rPr>
              <a:t>economic operators if </a:t>
            </a:r>
            <a:r>
              <a:rPr lang="en-GB" sz="2000" dirty="0">
                <a:latin typeface="Garamond" pitchFamily="18" charset="0"/>
              </a:rPr>
              <a:t>they fail to scrutinise low </a:t>
            </a:r>
            <a:r>
              <a:rPr lang="en-GB" sz="2000" dirty="0" smtClean="0">
                <a:latin typeface="Garamond" pitchFamily="18" charset="0"/>
              </a:rPr>
              <a:t>tenders. </a:t>
            </a:r>
          </a:p>
          <a:p>
            <a:pPr marL="0" indent="0" algn="just">
              <a:buNone/>
            </a:pPr>
            <a:endParaRPr lang="en-GB" sz="2000" dirty="0" smtClean="0">
              <a:latin typeface="Garamond" pitchFamily="18" charset="0"/>
            </a:endParaRPr>
          </a:p>
          <a:p>
            <a:pPr lvl="0" algn="just"/>
            <a:r>
              <a:rPr lang="en-GB" sz="2000" dirty="0">
                <a:latin typeface="Garamond" pitchFamily="18" charset="0"/>
              </a:rPr>
              <a:t>Article 69(3) provides that the contracting authority may only reject a tender where the evidence supplied by the </a:t>
            </a:r>
            <a:r>
              <a:rPr lang="en-GB" sz="2000" dirty="0" smtClean="0">
                <a:latin typeface="Garamond" pitchFamily="18" charset="0"/>
              </a:rPr>
              <a:t>economic operator </a:t>
            </a:r>
            <a:r>
              <a:rPr lang="en-GB" sz="2000" dirty="0">
                <a:latin typeface="Garamond" pitchFamily="18" charset="0"/>
              </a:rPr>
              <a:t>does not satisfactorily account for the low  level of the price or costs proposed. </a:t>
            </a:r>
          </a:p>
          <a:p>
            <a:endParaRPr lang="en-GB" sz="2000" dirty="0">
              <a:latin typeface="Garamond" pitchFamily="18" charset="0"/>
            </a:endParaRPr>
          </a:p>
        </p:txBody>
      </p:sp>
    </p:spTree>
    <p:extLst>
      <p:ext uri="{BB962C8B-B14F-4D97-AF65-F5344CB8AC3E}">
        <p14:creationId xmlns:p14="http://schemas.microsoft.com/office/powerpoint/2010/main" xmlns="" val="4764224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000" dirty="0" smtClean="0">
                <a:latin typeface="Garamond" pitchFamily="18" charset="0"/>
              </a:rPr>
              <a:t>Article 72 – Modification of contracts</a:t>
            </a:r>
            <a:endParaRPr lang="en-GB" sz="3000" dirty="0">
              <a:latin typeface="Garamond" pitchFamily="18" charset="0"/>
            </a:endParaRPr>
          </a:p>
        </p:txBody>
      </p:sp>
      <p:sp>
        <p:nvSpPr>
          <p:cNvPr id="3" name="Content Placeholder 2"/>
          <p:cNvSpPr>
            <a:spLocks noGrp="1"/>
          </p:cNvSpPr>
          <p:nvPr>
            <p:ph idx="1"/>
          </p:nvPr>
        </p:nvSpPr>
        <p:spPr/>
        <p:txBody>
          <a:bodyPr>
            <a:normAutofit/>
          </a:bodyPr>
          <a:lstStyle/>
          <a:p>
            <a:pPr algn="just"/>
            <a:r>
              <a:rPr lang="en-GB" sz="2000" dirty="0" smtClean="0">
                <a:latin typeface="Garamond" pitchFamily="18" charset="0"/>
              </a:rPr>
              <a:t>Article 72 provides for the modifications of contracts </a:t>
            </a:r>
            <a:r>
              <a:rPr lang="en-GB" sz="2000" i="1" dirty="0" smtClean="0">
                <a:latin typeface="Garamond" pitchFamily="18" charset="0"/>
              </a:rPr>
              <a:t>without</a:t>
            </a:r>
            <a:r>
              <a:rPr lang="en-GB" sz="2000" dirty="0" smtClean="0">
                <a:latin typeface="Garamond" pitchFamily="18" charset="0"/>
              </a:rPr>
              <a:t> a new procurement process being undertaken in a number of specified cases. </a:t>
            </a:r>
          </a:p>
          <a:p>
            <a:pPr marL="0" indent="0" algn="just">
              <a:buNone/>
            </a:pPr>
            <a:endParaRPr lang="en-GB" sz="2000" dirty="0" smtClean="0">
              <a:latin typeface="Garamond" pitchFamily="18" charset="0"/>
            </a:endParaRPr>
          </a:p>
          <a:p>
            <a:pPr algn="just"/>
            <a:r>
              <a:rPr lang="en-GB" sz="2000" dirty="0" smtClean="0">
                <a:latin typeface="Garamond" pitchFamily="18" charset="0"/>
              </a:rPr>
              <a:t>Where such a modification is agreed there are further publishing/transparency requirements. For example, a notice must be published in the Official Journal of the EU.</a:t>
            </a:r>
          </a:p>
          <a:p>
            <a:pPr algn="just"/>
            <a:endParaRPr lang="en-GB" sz="2000" dirty="0">
              <a:latin typeface="Garamond" pitchFamily="18" charset="0"/>
            </a:endParaRPr>
          </a:p>
          <a:p>
            <a:pPr algn="just"/>
            <a:r>
              <a:rPr lang="en-GB" sz="2000" dirty="0" smtClean="0">
                <a:latin typeface="Garamond" pitchFamily="18" charset="0"/>
              </a:rPr>
              <a:t>There is a general exception for modifications with a value below the thresholds in Article 4 </a:t>
            </a:r>
            <a:r>
              <a:rPr lang="en-GB" sz="2000" i="1" dirty="0" smtClean="0">
                <a:latin typeface="Garamond" pitchFamily="18" charset="0"/>
              </a:rPr>
              <a:t>and below </a:t>
            </a:r>
            <a:r>
              <a:rPr lang="en-GB" sz="2000" dirty="0" smtClean="0">
                <a:latin typeface="Garamond" pitchFamily="18" charset="0"/>
              </a:rPr>
              <a:t>10</a:t>
            </a:r>
            <a:r>
              <a:rPr lang="en-GB" sz="2000" dirty="0">
                <a:latin typeface="Garamond" pitchFamily="18" charset="0"/>
              </a:rPr>
              <a:t> % of the initial contract value for service and supply contracts and below 15 % of the initial contract value for works </a:t>
            </a:r>
            <a:r>
              <a:rPr lang="en-GB" sz="2000" dirty="0" smtClean="0">
                <a:latin typeface="Garamond" pitchFamily="18" charset="0"/>
              </a:rPr>
              <a:t>contracts. </a:t>
            </a:r>
          </a:p>
        </p:txBody>
      </p:sp>
    </p:spTree>
    <p:extLst>
      <p:ext uri="{BB962C8B-B14F-4D97-AF65-F5344CB8AC3E}">
        <p14:creationId xmlns:p14="http://schemas.microsoft.com/office/powerpoint/2010/main" xmlns="" val="33860960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000" dirty="0" smtClean="0">
                <a:latin typeface="Garamond" pitchFamily="18" charset="0"/>
              </a:rPr>
              <a:t>Article 73 – Termination of contracts</a:t>
            </a:r>
            <a:endParaRPr lang="en-GB" sz="3000" dirty="0">
              <a:latin typeface="Garamond" pitchFamily="18" charset="0"/>
            </a:endParaRPr>
          </a:p>
        </p:txBody>
      </p:sp>
      <p:sp>
        <p:nvSpPr>
          <p:cNvPr id="3" name="Content Placeholder 2"/>
          <p:cNvSpPr>
            <a:spLocks noGrp="1"/>
          </p:cNvSpPr>
          <p:nvPr>
            <p:ph idx="1"/>
          </p:nvPr>
        </p:nvSpPr>
        <p:spPr/>
        <p:txBody>
          <a:bodyPr>
            <a:normAutofit/>
          </a:bodyPr>
          <a:lstStyle/>
          <a:p>
            <a:pPr algn="just"/>
            <a:r>
              <a:rPr lang="en-GB" sz="2000" i="1" dirty="0" smtClean="0">
                <a:latin typeface="Garamond" pitchFamily="18" charset="0"/>
              </a:rPr>
              <a:t>Member </a:t>
            </a:r>
            <a:r>
              <a:rPr lang="en-GB" sz="2000" i="1" dirty="0">
                <a:latin typeface="Garamond" pitchFamily="18" charset="0"/>
              </a:rPr>
              <a:t>States shall ensure that contracting authorities have the possibility, at least under the following circumstances and under the conditions determined by the applicable national law, to terminate a public contract during its term, where</a:t>
            </a:r>
            <a:r>
              <a:rPr lang="en-GB" sz="2000" dirty="0">
                <a:latin typeface="Garamond" pitchFamily="18" charset="0"/>
              </a:rPr>
              <a:t>:</a:t>
            </a:r>
          </a:p>
          <a:p>
            <a:pPr marL="0" indent="0" algn="just">
              <a:buNone/>
            </a:pPr>
            <a:endParaRPr lang="en-GB" sz="2000" dirty="0" smtClean="0">
              <a:latin typeface="Garamond" pitchFamily="18" charset="0"/>
            </a:endParaRPr>
          </a:p>
          <a:p>
            <a:pPr lvl="1" indent="-342900" algn="just">
              <a:buAutoNum type="alphaLcPeriod"/>
            </a:pPr>
            <a:r>
              <a:rPr lang="en-GB" sz="2000" dirty="0" smtClean="0">
                <a:latin typeface="Garamond" pitchFamily="18" charset="0"/>
              </a:rPr>
              <a:t>the </a:t>
            </a:r>
            <a:r>
              <a:rPr lang="en-GB" sz="2000" dirty="0">
                <a:latin typeface="Garamond" pitchFamily="18" charset="0"/>
              </a:rPr>
              <a:t>contract has been subject to a substantial modification, which would have required a new procurement procedure pursuant to Article </a:t>
            </a:r>
            <a:r>
              <a:rPr lang="en-GB" sz="2000" dirty="0" smtClean="0">
                <a:latin typeface="Garamond" pitchFamily="18" charset="0"/>
              </a:rPr>
              <a:t>72;</a:t>
            </a:r>
          </a:p>
          <a:p>
            <a:pPr lvl="1" indent="-342900" algn="just">
              <a:buAutoNum type="alphaLcPeriod"/>
            </a:pPr>
            <a:r>
              <a:rPr lang="en-GB" sz="2000" dirty="0">
                <a:latin typeface="Garamond" pitchFamily="18" charset="0"/>
              </a:rPr>
              <a:t>the contractor has, at the time of contract award, been in one of the situations referred to in Article 57(1) and should therefore have been excluded from the procurement </a:t>
            </a:r>
            <a:r>
              <a:rPr lang="en-GB" sz="2000" dirty="0" smtClean="0">
                <a:latin typeface="Garamond" pitchFamily="18" charset="0"/>
              </a:rPr>
              <a:t>procedure;</a:t>
            </a:r>
          </a:p>
          <a:p>
            <a:pPr lvl="1" indent="-342900" algn="just">
              <a:buAutoNum type="alphaLcPeriod"/>
            </a:pPr>
            <a:r>
              <a:rPr lang="en-GB" sz="2000" dirty="0" smtClean="0">
                <a:latin typeface="Garamond" pitchFamily="18" charset="0"/>
              </a:rPr>
              <a:t>the </a:t>
            </a:r>
            <a:r>
              <a:rPr lang="en-GB" sz="2000" dirty="0">
                <a:latin typeface="Garamond" pitchFamily="18" charset="0"/>
              </a:rPr>
              <a:t>contract should not have been awarded to the contractor in view of a serious infringement of the obligations under the Treaties and this Directive that has been declared by the Court of Justice of the European Union in a procedure pursuant to Article 258 TFEU</a:t>
            </a:r>
          </a:p>
        </p:txBody>
      </p:sp>
    </p:spTree>
    <p:extLst>
      <p:ext uri="{BB962C8B-B14F-4D97-AF65-F5344CB8AC3E}">
        <p14:creationId xmlns:p14="http://schemas.microsoft.com/office/powerpoint/2010/main" xmlns="" val="40099682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000" dirty="0" smtClean="0">
                <a:latin typeface="Garamond" pitchFamily="18" charset="0"/>
              </a:rPr>
              <a:t>Title IV Governance </a:t>
            </a:r>
            <a:endParaRPr lang="en-GB" sz="3000" dirty="0">
              <a:latin typeface="Garamond" pitchFamily="18" charset="0"/>
            </a:endParaRPr>
          </a:p>
        </p:txBody>
      </p:sp>
      <p:sp>
        <p:nvSpPr>
          <p:cNvPr id="3" name="Content Placeholder 2"/>
          <p:cNvSpPr>
            <a:spLocks noGrp="1"/>
          </p:cNvSpPr>
          <p:nvPr>
            <p:ph idx="1"/>
          </p:nvPr>
        </p:nvSpPr>
        <p:spPr/>
        <p:txBody>
          <a:bodyPr>
            <a:normAutofit/>
          </a:bodyPr>
          <a:lstStyle/>
          <a:p>
            <a:r>
              <a:rPr lang="en-GB" sz="2000" dirty="0" smtClean="0">
                <a:latin typeface="Garamond" pitchFamily="18" charset="0"/>
              </a:rPr>
              <a:t>Articles 83 requires Member States to monitor the application of the public procurement rules and to make the results of such monitoring available to the public.</a:t>
            </a:r>
          </a:p>
          <a:p>
            <a:pPr marL="0" indent="0">
              <a:buNone/>
            </a:pPr>
            <a:endParaRPr lang="en-GB" sz="2000" dirty="0" smtClean="0">
              <a:latin typeface="Garamond" pitchFamily="18" charset="0"/>
            </a:endParaRPr>
          </a:p>
          <a:p>
            <a:r>
              <a:rPr lang="en-GB" sz="2000" dirty="0" smtClean="0">
                <a:latin typeface="Garamond" pitchFamily="18" charset="0"/>
              </a:rPr>
              <a:t>By 18 April 2017 and every three years thereafter Member States must submit a monitoring report to the EU Commission.</a:t>
            </a:r>
          </a:p>
          <a:p>
            <a:pPr marL="0" indent="0">
              <a:buNone/>
            </a:pPr>
            <a:endParaRPr lang="en-GB" sz="2000" dirty="0" smtClean="0">
              <a:latin typeface="Garamond" pitchFamily="18" charset="0"/>
            </a:endParaRPr>
          </a:p>
          <a:p>
            <a:pPr algn="just"/>
            <a:r>
              <a:rPr lang="en-GB" sz="2000" dirty="0" smtClean="0">
                <a:latin typeface="Garamond" pitchFamily="18" charset="0"/>
              </a:rPr>
              <a:t>Member States must ensure that information and guidance about EU public procurement law is available free of charge in particular to SMEs. Support must also be available to contracting authorities in relation to procurement procedures.</a:t>
            </a:r>
          </a:p>
          <a:p>
            <a:pPr marL="0" indent="0">
              <a:buNone/>
            </a:pPr>
            <a:endParaRPr lang="en-GB" sz="2000" dirty="0">
              <a:latin typeface="Garamond" pitchFamily="18" charset="0"/>
            </a:endParaRPr>
          </a:p>
        </p:txBody>
      </p:sp>
    </p:spTree>
    <p:extLst>
      <p:ext uri="{BB962C8B-B14F-4D97-AF65-F5344CB8AC3E}">
        <p14:creationId xmlns:p14="http://schemas.microsoft.com/office/powerpoint/2010/main" xmlns="" val="22208018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000" dirty="0" smtClean="0">
                <a:latin typeface="Garamond" pitchFamily="18" charset="0"/>
              </a:rPr>
              <a:t>Social and other specific services</a:t>
            </a:r>
            <a:endParaRPr lang="en-GB" sz="3000" dirty="0">
              <a:latin typeface="Garamond" pitchFamily="18" charset="0"/>
            </a:endParaRPr>
          </a:p>
        </p:txBody>
      </p:sp>
      <p:sp>
        <p:nvSpPr>
          <p:cNvPr id="3" name="Content Placeholder 2"/>
          <p:cNvSpPr>
            <a:spLocks noGrp="1"/>
          </p:cNvSpPr>
          <p:nvPr>
            <p:ph idx="1"/>
          </p:nvPr>
        </p:nvSpPr>
        <p:spPr/>
        <p:txBody>
          <a:bodyPr>
            <a:noAutofit/>
          </a:bodyPr>
          <a:lstStyle/>
          <a:p>
            <a:r>
              <a:rPr lang="en-GB" sz="1800" dirty="0" smtClean="0">
                <a:latin typeface="Garamond" pitchFamily="18" charset="0"/>
              </a:rPr>
              <a:t>Articles 74 and 77 provide that the right to participate in the procedures for the award of public contracts exclusively for health, social and cultural services can be reserved to organisations that meet the following criteria: </a:t>
            </a:r>
          </a:p>
          <a:p>
            <a:pPr marL="0" indent="0">
              <a:buNone/>
            </a:pPr>
            <a:endParaRPr lang="en-GB" sz="1800" dirty="0">
              <a:latin typeface="Garamond" pitchFamily="18" charset="0"/>
            </a:endParaRPr>
          </a:p>
          <a:p>
            <a:pPr marL="1028700" lvl="2">
              <a:buAutoNum type="alphaLcPeriod"/>
            </a:pPr>
            <a:r>
              <a:rPr lang="en-GB" sz="1800" dirty="0" smtClean="0">
                <a:latin typeface="Garamond" pitchFamily="18" charset="0"/>
              </a:rPr>
              <a:t>its </a:t>
            </a:r>
            <a:r>
              <a:rPr lang="en-GB" sz="1800" dirty="0">
                <a:latin typeface="Garamond" pitchFamily="18" charset="0"/>
              </a:rPr>
              <a:t>objective is the pursuit of a public service mission linked to the delivery of the services referred to in paragraph  </a:t>
            </a:r>
            <a:r>
              <a:rPr lang="en-GB" sz="1800" dirty="0" smtClean="0">
                <a:latin typeface="Garamond" pitchFamily="18" charset="0"/>
              </a:rPr>
              <a:t>1.</a:t>
            </a:r>
          </a:p>
          <a:p>
            <a:pPr marL="1028700" lvl="2">
              <a:buAutoNum type="alphaLcPeriod"/>
            </a:pPr>
            <a:r>
              <a:rPr lang="en-GB" sz="1800" dirty="0">
                <a:latin typeface="Garamond" pitchFamily="18" charset="0"/>
              </a:rPr>
              <a:t>profits are reinvested with a view to achieving the organisation’s objective. Where profits are distributed or redistributed, this should be based on participatory </a:t>
            </a:r>
            <a:r>
              <a:rPr lang="en-GB" sz="1800" dirty="0" smtClean="0">
                <a:latin typeface="Garamond" pitchFamily="18" charset="0"/>
              </a:rPr>
              <a:t>considerations</a:t>
            </a:r>
          </a:p>
          <a:p>
            <a:pPr marL="1028700" lvl="2">
              <a:buAutoNum type="alphaLcPeriod"/>
            </a:pPr>
            <a:r>
              <a:rPr lang="en-GB" sz="1800" dirty="0">
                <a:latin typeface="Garamond" pitchFamily="18" charset="0"/>
              </a:rPr>
              <a:t>the structures of management or ownership of the organisation performing the contract are based on employee ownership or participatory principles, or require the active participation of employees, users or stakeholders; </a:t>
            </a:r>
            <a:r>
              <a:rPr lang="en-GB" sz="1800" dirty="0" smtClean="0">
                <a:latin typeface="Garamond" pitchFamily="18" charset="0"/>
              </a:rPr>
              <a:t>and</a:t>
            </a:r>
          </a:p>
          <a:p>
            <a:pPr marL="1028700" lvl="2">
              <a:buAutoNum type="alphaLcPeriod"/>
            </a:pPr>
            <a:r>
              <a:rPr lang="en-GB" sz="1800" dirty="0">
                <a:latin typeface="Garamond" pitchFamily="18" charset="0"/>
              </a:rPr>
              <a:t>the organisation has not been awarded a contract for the services concerned by the contracting authority concerned pursuant to this Article within the past three years.</a:t>
            </a:r>
            <a:r>
              <a:rPr lang="en-GB" sz="1800" dirty="0" smtClean="0">
                <a:latin typeface="Garamond" pitchFamily="18" charset="0"/>
              </a:rPr>
              <a:t>   </a:t>
            </a:r>
            <a:endParaRPr lang="en-GB" sz="1800" dirty="0">
              <a:latin typeface="Garamond" pitchFamily="18" charset="0"/>
            </a:endParaRPr>
          </a:p>
        </p:txBody>
      </p:sp>
    </p:spTree>
    <p:extLst>
      <p:ext uri="{BB962C8B-B14F-4D97-AF65-F5344CB8AC3E}">
        <p14:creationId xmlns:p14="http://schemas.microsoft.com/office/powerpoint/2010/main" xmlns="" val="20758843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Comments</a:t>
            </a:r>
            <a:endParaRPr lang="en-GB" dirty="0"/>
          </a:p>
        </p:txBody>
      </p:sp>
      <p:sp>
        <p:nvSpPr>
          <p:cNvPr id="3" name="Content Placeholder 2"/>
          <p:cNvSpPr>
            <a:spLocks noGrp="1"/>
          </p:cNvSpPr>
          <p:nvPr>
            <p:ph idx="1"/>
          </p:nvPr>
        </p:nvSpPr>
        <p:spPr/>
        <p:txBody>
          <a:bodyPr>
            <a:normAutofit/>
          </a:bodyPr>
          <a:lstStyle/>
          <a:p>
            <a:pPr algn="just"/>
            <a:r>
              <a:rPr lang="en-GB" sz="2000" dirty="0" smtClean="0">
                <a:latin typeface="Garamond" pitchFamily="18" charset="0"/>
              </a:rPr>
              <a:t>The UK Government welcomes the changes in Articles 74 and 77 and is encouraging public sector staff to form </a:t>
            </a:r>
            <a:r>
              <a:rPr lang="en-GB" sz="2000" dirty="0" err="1" smtClean="0">
                <a:latin typeface="Garamond" pitchFamily="18" charset="0"/>
              </a:rPr>
              <a:t>mutuals</a:t>
            </a:r>
            <a:r>
              <a:rPr lang="en-GB" sz="2000" dirty="0" smtClean="0">
                <a:latin typeface="Garamond" pitchFamily="18" charset="0"/>
              </a:rPr>
              <a:t>.  It has expressed its intention to legislate quickly to ensure that the UK is able to take advantage of the shorter minimum time limits provisions. </a:t>
            </a:r>
          </a:p>
          <a:p>
            <a:pPr algn="just"/>
            <a:r>
              <a:rPr lang="en-GB" sz="2000" dirty="0" smtClean="0">
                <a:latin typeface="Garamond" pitchFamily="18" charset="0"/>
              </a:rPr>
              <a:t>The reduction in minimum time limits and the new requirement for contracting authorities to require an explanation in respect of abnormally low tenders represents a shift of emphasis away from rigid processes. </a:t>
            </a:r>
          </a:p>
          <a:p>
            <a:pPr algn="just"/>
            <a:r>
              <a:rPr lang="en-GB" sz="2000" dirty="0" smtClean="0">
                <a:latin typeface="Garamond" pitchFamily="18" charset="0"/>
              </a:rPr>
              <a:t>The requirement on contracting authorities to require an explanation of abnormally low tenders coupled with the reporting and publication (transparency) requirements should empower economic operators to effectively challenge procurement decisions. As unsuccessful economic operators have both an incentive to challenge procurement decisions, such empowerment provides a meaningful check on contracting authorities      </a:t>
            </a:r>
            <a:endParaRPr lang="en-GB" sz="2000" dirty="0">
              <a:latin typeface="Garamond" pitchFamily="18" charset="0"/>
            </a:endParaRPr>
          </a:p>
        </p:txBody>
      </p:sp>
    </p:spTree>
    <p:extLst>
      <p:ext uri="{BB962C8B-B14F-4D97-AF65-F5344CB8AC3E}">
        <p14:creationId xmlns:p14="http://schemas.microsoft.com/office/powerpoint/2010/main" xmlns="" val="6899661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000" dirty="0" smtClean="0">
                <a:latin typeface="Garamond" pitchFamily="18" charset="0"/>
              </a:rPr>
              <a:t>Legal Sources</a:t>
            </a:r>
            <a:endParaRPr lang="en-GB" sz="3000" dirty="0">
              <a:latin typeface="Garamond" pitchFamily="18" charset="0"/>
            </a:endParaRPr>
          </a:p>
        </p:txBody>
      </p:sp>
      <p:sp>
        <p:nvSpPr>
          <p:cNvPr id="3" name="Content Placeholder 2"/>
          <p:cNvSpPr>
            <a:spLocks noGrp="1"/>
          </p:cNvSpPr>
          <p:nvPr>
            <p:ph idx="1"/>
          </p:nvPr>
        </p:nvSpPr>
        <p:spPr/>
        <p:txBody>
          <a:bodyPr/>
          <a:lstStyle/>
          <a:p>
            <a:pPr>
              <a:lnSpc>
                <a:spcPct val="200000"/>
              </a:lnSpc>
            </a:pPr>
            <a:r>
              <a:rPr lang="en-GB" sz="2000" dirty="0" smtClean="0">
                <a:latin typeface="Garamond" pitchFamily="18" charset="0"/>
              </a:rPr>
              <a:t>UN Convention Against Corruption – Article 9 </a:t>
            </a:r>
          </a:p>
          <a:p>
            <a:pPr>
              <a:lnSpc>
                <a:spcPct val="200000"/>
              </a:lnSpc>
            </a:pPr>
            <a:r>
              <a:rPr lang="en-GB" sz="2000" dirty="0" smtClean="0">
                <a:latin typeface="Garamond" pitchFamily="18" charset="0"/>
              </a:rPr>
              <a:t>OCED Principles for Integrity in Public Procurement</a:t>
            </a:r>
          </a:p>
          <a:p>
            <a:pPr>
              <a:lnSpc>
                <a:spcPct val="200000"/>
              </a:lnSpc>
            </a:pPr>
            <a:r>
              <a:rPr lang="en-GB" sz="2000" dirty="0" smtClean="0">
                <a:latin typeface="Garamond" pitchFamily="18" charset="0"/>
              </a:rPr>
              <a:t>WTO Agreement on Government Procurement</a:t>
            </a:r>
          </a:p>
          <a:p>
            <a:pPr>
              <a:lnSpc>
                <a:spcPct val="200000"/>
              </a:lnSpc>
            </a:pPr>
            <a:r>
              <a:rPr lang="en-GB" sz="2000" dirty="0" smtClean="0">
                <a:latin typeface="Garamond" pitchFamily="18" charset="0"/>
              </a:rPr>
              <a:t>Three new EU Directives came into force on 17 April 2014</a:t>
            </a:r>
          </a:p>
          <a:p>
            <a:endParaRPr lang="en-GB" dirty="0"/>
          </a:p>
        </p:txBody>
      </p:sp>
    </p:spTree>
    <p:extLst>
      <p:ext uri="{BB962C8B-B14F-4D97-AF65-F5344CB8AC3E}">
        <p14:creationId xmlns:p14="http://schemas.microsoft.com/office/powerpoint/2010/main" xmlns="" val="15369417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04664"/>
            <a:ext cx="8229600" cy="1143000"/>
          </a:xfrm>
        </p:spPr>
        <p:txBody>
          <a:bodyPr>
            <a:normAutofit/>
          </a:bodyPr>
          <a:lstStyle/>
          <a:p>
            <a:r>
              <a:rPr lang="en-GB" sz="3000" dirty="0" smtClean="0">
                <a:latin typeface="Garamond" pitchFamily="18" charset="0"/>
              </a:rPr>
              <a:t>UN Convention Against Corruption</a:t>
            </a:r>
            <a:endParaRPr lang="en-GB" sz="3000" dirty="0">
              <a:latin typeface="Garamond" pitchFamily="18" charset="0"/>
            </a:endParaRPr>
          </a:p>
        </p:txBody>
      </p:sp>
      <p:sp>
        <p:nvSpPr>
          <p:cNvPr id="3" name="Content Placeholder 2"/>
          <p:cNvSpPr>
            <a:spLocks noGrp="1"/>
          </p:cNvSpPr>
          <p:nvPr>
            <p:ph idx="1"/>
          </p:nvPr>
        </p:nvSpPr>
        <p:spPr/>
        <p:txBody>
          <a:bodyPr>
            <a:noAutofit/>
          </a:bodyPr>
          <a:lstStyle/>
          <a:p>
            <a:r>
              <a:rPr lang="en-GB" sz="1500" b="1" dirty="0" smtClean="0">
                <a:latin typeface="Garamond" pitchFamily="18" charset="0"/>
              </a:rPr>
              <a:t>Article 9 – Public procurement and management of public finances:</a:t>
            </a:r>
          </a:p>
          <a:p>
            <a:pPr marL="0" indent="0">
              <a:buNone/>
            </a:pPr>
            <a:endParaRPr lang="en-GB" sz="1500" b="1" dirty="0" smtClean="0">
              <a:latin typeface="Garamond" pitchFamily="18" charset="0"/>
            </a:endParaRPr>
          </a:p>
          <a:p>
            <a:pPr marL="800100" lvl="2" indent="0" algn="just">
              <a:buNone/>
            </a:pPr>
            <a:r>
              <a:rPr lang="en-GB" sz="1500" i="1" dirty="0" smtClean="0">
                <a:latin typeface="Garamond" pitchFamily="18" charset="0"/>
              </a:rPr>
              <a:t>Each State Party shall, in accordance with the fundamental principles of its legal system, take the necessary steps to establish appropriate systems of procurement, based on transparency, competition and objective criteria in decision-making, that are effective, inter alia, in preventing corruption. </a:t>
            </a:r>
          </a:p>
          <a:p>
            <a:pPr marL="800100" lvl="2" indent="0" algn="just">
              <a:buNone/>
            </a:pPr>
            <a:endParaRPr lang="en-GB" sz="1500" i="1" dirty="0">
              <a:latin typeface="Garamond" pitchFamily="18" charset="0"/>
            </a:endParaRPr>
          </a:p>
          <a:p>
            <a:pPr algn="just"/>
            <a:r>
              <a:rPr lang="en-GB" sz="1500" dirty="0" smtClean="0">
                <a:latin typeface="Garamond" pitchFamily="18" charset="0"/>
              </a:rPr>
              <a:t>The Convention requires each Party State to, inter alia:</a:t>
            </a:r>
          </a:p>
          <a:p>
            <a:pPr marL="0" indent="0" algn="just">
              <a:buNone/>
            </a:pPr>
            <a:endParaRPr lang="en-GB" sz="1500" dirty="0">
              <a:latin typeface="Garamond" pitchFamily="18" charset="0"/>
            </a:endParaRPr>
          </a:p>
          <a:p>
            <a:pPr marL="971550" lvl="2" indent="-171450" algn="just">
              <a:buFont typeface="Wingdings" pitchFamily="2" charset="2"/>
              <a:buChar char="Ø"/>
            </a:pPr>
            <a:r>
              <a:rPr lang="en-GB" sz="1500" dirty="0" smtClean="0">
                <a:latin typeface="Garamond" pitchFamily="18" charset="0"/>
              </a:rPr>
              <a:t>Publically distribute information relating to  procurement procedures and contracts;</a:t>
            </a:r>
          </a:p>
          <a:p>
            <a:pPr marL="971550" lvl="2" indent="-171450" algn="just">
              <a:buFont typeface="Wingdings" pitchFamily="2" charset="2"/>
              <a:buChar char="Ø"/>
            </a:pPr>
            <a:r>
              <a:rPr lang="en-GB" sz="1500" dirty="0" smtClean="0">
                <a:latin typeface="Garamond" pitchFamily="18" charset="0"/>
              </a:rPr>
              <a:t>Publish selection and award criteria and tendering rules;</a:t>
            </a:r>
          </a:p>
          <a:p>
            <a:pPr marL="971550" lvl="2" indent="-171450" algn="just">
              <a:buFont typeface="Wingdings" pitchFamily="2" charset="2"/>
              <a:buChar char="Ø"/>
            </a:pPr>
            <a:r>
              <a:rPr lang="en-GB" sz="1500" dirty="0" smtClean="0">
                <a:latin typeface="Garamond" pitchFamily="18" charset="0"/>
              </a:rPr>
              <a:t>Establish an effective system of domestic review including appeals to ensure remedies are available where the relevant rules or procedures are not followed;</a:t>
            </a:r>
          </a:p>
          <a:p>
            <a:pPr marL="971550" lvl="2" indent="-171450" algn="just">
              <a:buFont typeface="Wingdings" pitchFamily="2" charset="2"/>
              <a:buChar char="Ø"/>
            </a:pPr>
            <a:r>
              <a:rPr lang="en-GB" sz="1500" dirty="0" smtClean="0">
                <a:latin typeface="Garamond" pitchFamily="18" charset="0"/>
              </a:rPr>
              <a:t>Article 9(3) states that each State Party</a:t>
            </a:r>
          </a:p>
          <a:p>
            <a:pPr marL="800100" lvl="2" indent="0" algn="just">
              <a:buNone/>
            </a:pPr>
            <a:endParaRPr lang="en-GB" sz="1500" dirty="0">
              <a:latin typeface="Garamond" pitchFamily="18" charset="0"/>
            </a:endParaRPr>
          </a:p>
          <a:p>
            <a:pPr marL="1257300" lvl="3" indent="0" algn="just">
              <a:buNone/>
            </a:pPr>
            <a:r>
              <a:rPr lang="en-GB" sz="1500" i="1" dirty="0" smtClean="0">
                <a:latin typeface="Garamond" pitchFamily="18" charset="0"/>
              </a:rPr>
              <a:t>shall take such civil and administrative measures as may be necessary, in accordance with the fundamental principles of its domestic law, to preserve the integrity of accounting books, records, financial statements or other documents related to public expenditure and revenue and to prevent the falsification of such documents.</a:t>
            </a:r>
          </a:p>
        </p:txBody>
      </p:sp>
    </p:spTree>
    <p:extLst>
      <p:ext uri="{BB962C8B-B14F-4D97-AF65-F5344CB8AC3E}">
        <p14:creationId xmlns:p14="http://schemas.microsoft.com/office/powerpoint/2010/main" xmlns="" val="30550234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3300" dirty="0" smtClean="0">
                <a:latin typeface="Garamond" pitchFamily="18" charset="0"/>
              </a:rPr>
              <a:t>OCED Principles for Integrity in Public Procurement</a:t>
            </a:r>
            <a:r>
              <a:rPr lang="en-GB" dirty="0" smtClean="0"/>
              <a:t/>
            </a:r>
            <a:br>
              <a:rPr lang="en-GB" dirty="0" smtClean="0"/>
            </a:br>
            <a:endParaRPr lang="en-GB" dirty="0"/>
          </a:p>
        </p:txBody>
      </p:sp>
      <p:sp>
        <p:nvSpPr>
          <p:cNvPr id="3" name="Content Placeholder 2"/>
          <p:cNvSpPr>
            <a:spLocks noGrp="1"/>
          </p:cNvSpPr>
          <p:nvPr>
            <p:ph idx="1"/>
          </p:nvPr>
        </p:nvSpPr>
        <p:spPr/>
        <p:txBody>
          <a:bodyPr>
            <a:normAutofit lnSpcReduction="10000"/>
          </a:bodyPr>
          <a:lstStyle/>
          <a:p>
            <a:pPr algn="just"/>
            <a:r>
              <a:rPr lang="en-GB" sz="1500" dirty="0" smtClean="0">
                <a:latin typeface="Garamond" pitchFamily="18" charset="0"/>
              </a:rPr>
              <a:t>10 principles</a:t>
            </a:r>
          </a:p>
          <a:p>
            <a:pPr algn="just"/>
            <a:r>
              <a:rPr lang="en-GB" sz="1500" dirty="0" smtClean="0">
                <a:latin typeface="Garamond" pitchFamily="18" charset="0"/>
              </a:rPr>
              <a:t>Principle 1 – provide an adequate degree of transparency in the entire procurement cycle in order to promote fair and equitable treatment for potential suppliers </a:t>
            </a:r>
          </a:p>
          <a:p>
            <a:pPr algn="just"/>
            <a:r>
              <a:rPr lang="en-GB" sz="1500" dirty="0" smtClean="0">
                <a:latin typeface="Garamond" pitchFamily="18" charset="0"/>
              </a:rPr>
              <a:t>Principle 2 – maximise transparency in competitive tendering and take precautionary measures to enhance integrity, in particular for exceptions to competitive tendering</a:t>
            </a:r>
          </a:p>
          <a:p>
            <a:pPr algn="just"/>
            <a:r>
              <a:rPr lang="en-GB" sz="1500" dirty="0" smtClean="0">
                <a:latin typeface="Garamond" pitchFamily="18" charset="0"/>
              </a:rPr>
              <a:t>Principle 3 – ensure that public funds are used in public procurement according to the purposes intended</a:t>
            </a:r>
          </a:p>
          <a:p>
            <a:pPr algn="just"/>
            <a:r>
              <a:rPr lang="en-GB" sz="1500" dirty="0" smtClean="0">
                <a:latin typeface="Garamond" pitchFamily="18" charset="0"/>
              </a:rPr>
              <a:t>Principle 4 – ensure that procurement officials meet high professional standards of knowledge, skills and integrity</a:t>
            </a:r>
          </a:p>
          <a:p>
            <a:pPr algn="just"/>
            <a:r>
              <a:rPr lang="en-GB" sz="1500" dirty="0" smtClean="0">
                <a:latin typeface="Garamond" pitchFamily="18" charset="0"/>
              </a:rPr>
              <a:t>Principle 5 – put mechanisms in place to prevent risks to integrity in public procurement </a:t>
            </a:r>
          </a:p>
          <a:p>
            <a:pPr algn="just"/>
            <a:r>
              <a:rPr lang="en-GB" sz="1500" dirty="0" smtClean="0">
                <a:latin typeface="Garamond" pitchFamily="18" charset="0"/>
              </a:rPr>
              <a:t>Principle 6 – encourage close co-operation between government and the private sector to maintain high standards of integrity, particularly in contract management </a:t>
            </a:r>
          </a:p>
          <a:p>
            <a:pPr algn="just"/>
            <a:r>
              <a:rPr lang="en-GB" sz="1500" dirty="0" smtClean="0">
                <a:latin typeface="Garamond" pitchFamily="18" charset="0"/>
              </a:rPr>
              <a:t>Principle 7 – provide specific mechanisms to monitor public procurement as well as to detect misconduct and apply sanctions accordingly </a:t>
            </a:r>
          </a:p>
          <a:p>
            <a:pPr algn="just"/>
            <a:r>
              <a:rPr lang="en-GB" sz="1500" dirty="0" smtClean="0">
                <a:latin typeface="Garamond" pitchFamily="18" charset="0"/>
              </a:rPr>
              <a:t>Principle 8 – establish a clear chain of responsibility together with effective control mechanisms </a:t>
            </a:r>
          </a:p>
          <a:p>
            <a:pPr algn="just"/>
            <a:r>
              <a:rPr lang="en-GB" sz="1500" dirty="0" smtClean="0">
                <a:latin typeface="Garamond" pitchFamily="18" charset="0"/>
              </a:rPr>
              <a:t>Principle 9 – handle complaints from potential suppliers in a fair and timely manner </a:t>
            </a:r>
          </a:p>
          <a:p>
            <a:pPr algn="just"/>
            <a:r>
              <a:rPr lang="en-GB" sz="1500" dirty="0" smtClean="0">
                <a:latin typeface="Garamond" pitchFamily="18" charset="0"/>
              </a:rPr>
              <a:t>Principle 10 – empower civil society organisations, media and the wider public to scrutinise public procurement</a:t>
            </a:r>
            <a:endParaRPr lang="en-GB" sz="1500" dirty="0">
              <a:latin typeface="Garamond" pitchFamily="18" charset="0"/>
            </a:endParaRPr>
          </a:p>
        </p:txBody>
      </p:sp>
    </p:spTree>
    <p:extLst>
      <p:ext uri="{BB962C8B-B14F-4D97-AF65-F5344CB8AC3E}">
        <p14:creationId xmlns:p14="http://schemas.microsoft.com/office/powerpoint/2010/main" xmlns="" val="14192553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000" dirty="0" smtClean="0">
                <a:latin typeface="Garamond" pitchFamily="18" charset="0"/>
              </a:rPr>
              <a:t>OECD Checklist </a:t>
            </a:r>
            <a:endParaRPr lang="en-GB" sz="3000" dirty="0">
              <a:latin typeface="Garamond" pitchFamily="18" charset="0"/>
            </a:endParaRPr>
          </a:p>
        </p:txBody>
      </p:sp>
      <p:sp>
        <p:nvSpPr>
          <p:cNvPr id="3" name="Content Placeholder 2"/>
          <p:cNvSpPr>
            <a:spLocks noGrp="1"/>
          </p:cNvSpPr>
          <p:nvPr>
            <p:ph idx="1"/>
          </p:nvPr>
        </p:nvSpPr>
        <p:spPr/>
        <p:txBody>
          <a:bodyPr>
            <a:normAutofit/>
          </a:bodyPr>
          <a:lstStyle/>
          <a:p>
            <a:r>
              <a:rPr lang="en-GB" sz="2000" dirty="0" smtClean="0">
                <a:latin typeface="Garamond" pitchFamily="18" charset="0"/>
              </a:rPr>
              <a:t>The OECD identifies three phases of the procurement process:</a:t>
            </a:r>
          </a:p>
          <a:p>
            <a:endParaRPr lang="en-GB" sz="2000" dirty="0">
              <a:latin typeface="Garamond" pitchFamily="18" charset="0"/>
            </a:endParaRPr>
          </a:p>
          <a:p>
            <a:pPr lvl="1" indent="-342900">
              <a:lnSpc>
                <a:spcPct val="150000"/>
              </a:lnSpc>
              <a:buAutoNum type="arabicPeriod"/>
            </a:pPr>
            <a:r>
              <a:rPr lang="en-GB" sz="2000" dirty="0" smtClean="0">
                <a:latin typeface="Garamond" pitchFamily="18" charset="0"/>
              </a:rPr>
              <a:t>Pre-tendering, including needs assessment, planning and budgeting, definition of the requirements and choice of procedures </a:t>
            </a:r>
          </a:p>
          <a:p>
            <a:pPr lvl="1" indent="-342900">
              <a:lnSpc>
                <a:spcPct val="150000"/>
              </a:lnSpc>
              <a:buAutoNum type="arabicPeriod"/>
            </a:pPr>
            <a:r>
              <a:rPr lang="en-GB" sz="2000" dirty="0" smtClean="0">
                <a:latin typeface="Garamond" pitchFamily="18" charset="0"/>
              </a:rPr>
              <a:t>Tendering, including the invitation to tender, evaluation and award; and </a:t>
            </a:r>
          </a:p>
          <a:p>
            <a:pPr lvl="1" indent="-342900">
              <a:lnSpc>
                <a:spcPct val="150000"/>
              </a:lnSpc>
              <a:buAutoNum type="arabicPeriod"/>
            </a:pPr>
            <a:r>
              <a:rPr lang="en-GB" sz="2000" dirty="0" smtClean="0">
                <a:latin typeface="Garamond" pitchFamily="18" charset="0"/>
              </a:rPr>
              <a:t>Post-tendering, including contract management, order and payment</a:t>
            </a:r>
          </a:p>
          <a:p>
            <a:pPr lvl="1" indent="-342900">
              <a:buAutoNum type="arabicPeriod"/>
            </a:pPr>
            <a:endParaRPr lang="en-GB" sz="2000" dirty="0">
              <a:latin typeface="Garamond" pitchFamily="18" charset="0"/>
            </a:endParaRPr>
          </a:p>
          <a:p>
            <a:r>
              <a:rPr lang="en-GB" sz="2000" dirty="0" smtClean="0">
                <a:latin typeface="Garamond" pitchFamily="18" charset="0"/>
              </a:rPr>
              <a:t> The OECD has produced a checklist which includes guidance about common risks. It is available at http://www.oecd.org/gov/ethics/48994520.pdf</a:t>
            </a:r>
          </a:p>
          <a:p>
            <a:endParaRPr lang="en-GB" sz="1900" dirty="0">
              <a:latin typeface="Garamond" pitchFamily="18" charset="0"/>
            </a:endParaRPr>
          </a:p>
        </p:txBody>
      </p:sp>
    </p:spTree>
    <p:extLst>
      <p:ext uri="{BB962C8B-B14F-4D97-AF65-F5344CB8AC3E}">
        <p14:creationId xmlns:p14="http://schemas.microsoft.com/office/powerpoint/2010/main" xmlns="" val="8438250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3000" dirty="0" smtClean="0">
                <a:latin typeface="Garamond" pitchFamily="18" charset="0"/>
              </a:rPr>
              <a:t>WTO Agreement on Government Procurement</a:t>
            </a:r>
            <a:r>
              <a:rPr lang="en-GB" dirty="0" smtClean="0">
                <a:latin typeface="Garamond" pitchFamily="18" charset="0"/>
              </a:rPr>
              <a:t/>
            </a:r>
            <a:br>
              <a:rPr lang="en-GB" dirty="0" smtClean="0">
                <a:latin typeface="Garamond" pitchFamily="18" charset="0"/>
              </a:rPr>
            </a:br>
            <a:endParaRPr lang="en-GB" dirty="0"/>
          </a:p>
        </p:txBody>
      </p:sp>
      <p:sp>
        <p:nvSpPr>
          <p:cNvPr id="3" name="Content Placeholder 2"/>
          <p:cNvSpPr>
            <a:spLocks noGrp="1"/>
          </p:cNvSpPr>
          <p:nvPr>
            <p:ph idx="1"/>
          </p:nvPr>
        </p:nvSpPr>
        <p:spPr/>
        <p:txBody>
          <a:bodyPr>
            <a:normAutofit/>
          </a:bodyPr>
          <a:lstStyle/>
          <a:p>
            <a:pPr algn="just"/>
            <a:r>
              <a:rPr lang="en-GB" sz="2000" dirty="0" smtClean="0">
                <a:latin typeface="Garamond" pitchFamily="18" charset="0"/>
              </a:rPr>
              <a:t>The Agreement sets out rules including, inter alia, transparency requirements and a prohibition of discrimination among suppliers of Parties to the Agreement.</a:t>
            </a:r>
          </a:p>
          <a:p>
            <a:pPr marL="0" indent="0" algn="just">
              <a:buNone/>
            </a:pPr>
            <a:endParaRPr lang="en-GB" sz="2000" dirty="0" smtClean="0">
              <a:latin typeface="Garamond" pitchFamily="18" charset="0"/>
            </a:endParaRPr>
          </a:p>
          <a:p>
            <a:pPr algn="just"/>
            <a:r>
              <a:rPr lang="en-GB" sz="2000" dirty="0" smtClean="0">
                <a:latin typeface="Garamond" pitchFamily="18" charset="0"/>
              </a:rPr>
              <a:t>Article XX deals with ‘Challenge Procedures’. It provides that interested suppliers must be able to challenge alleged breaches of the Agreement either before a court or an independent review body. Challenge procedures must be available in writing and an interested supplier must have not less than 10 days from the date on which the basis of the complaint was known or reasonably should have been known, to make a challenge. </a:t>
            </a:r>
          </a:p>
          <a:p>
            <a:pPr marL="0" indent="0" algn="just">
              <a:buNone/>
            </a:pPr>
            <a:r>
              <a:rPr lang="en-GB" sz="2000" dirty="0" smtClean="0">
                <a:latin typeface="Garamond" pitchFamily="18" charset="0"/>
              </a:rPr>
              <a:t> </a:t>
            </a:r>
            <a:endParaRPr lang="en-GB" sz="2000" dirty="0">
              <a:latin typeface="Garamond" pitchFamily="18" charset="0"/>
            </a:endParaRPr>
          </a:p>
        </p:txBody>
      </p:sp>
    </p:spTree>
    <p:extLst>
      <p:ext uri="{BB962C8B-B14F-4D97-AF65-F5344CB8AC3E}">
        <p14:creationId xmlns:p14="http://schemas.microsoft.com/office/powerpoint/2010/main" xmlns="" val="20153834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000" dirty="0" smtClean="0">
                <a:latin typeface="Garamond" pitchFamily="18" charset="0"/>
              </a:rPr>
              <a:t>2014 EU Directives</a:t>
            </a:r>
            <a:endParaRPr lang="en-GB" sz="3000" dirty="0"/>
          </a:p>
        </p:txBody>
      </p:sp>
      <p:sp>
        <p:nvSpPr>
          <p:cNvPr id="3" name="Content Placeholder 2"/>
          <p:cNvSpPr>
            <a:spLocks noGrp="1"/>
          </p:cNvSpPr>
          <p:nvPr>
            <p:ph idx="1"/>
          </p:nvPr>
        </p:nvSpPr>
        <p:spPr/>
        <p:txBody>
          <a:bodyPr>
            <a:normAutofit/>
          </a:bodyPr>
          <a:lstStyle/>
          <a:p>
            <a:r>
              <a:rPr lang="en-GB" sz="2000" dirty="0" smtClean="0">
                <a:latin typeface="Garamond" pitchFamily="18" charset="0"/>
              </a:rPr>
              <a:t>Directive 2014/24/EU deals with public sector procurement. </a:t>
            </a:r>
          </a:p>
          <a:p>
            <a:pPr marL="0" indent="0">
              <a:buNone/>
            </a:pPr>
            <a:endParaRPr lang="en-GB" sz="2000" dirty="0" smtClean="0">
              <a:latin typeface="Garamond" pitchFamily="18" charset="0"/>
            </a:endParaRPr>
          </a:p>
          <a:p>
            <a:pPr lvl="0"/>
            <a:r>
              <a:rPr lang="en-GB" sz="2000" dirty="0" smtClean="0">
                <a:latin typeface="Garamond" pitchFamily="18" charset="0"/>
              </a:rPr>
              <a:t>Directive </a:t>
            </a:r>
            <a:r>
              <a:rPr lang="en-GB" sz="2000" dirty="0">
                <a:latin typeface="Garamond" pitchFamily="18" charset="0"/>
              </a:rPr>
              <a:t>2014/23/EU deals with the award of concession contracts</a:t>
            </a:r>
            <a:r>
              <a:rPr lang="en-GB" sz="2000" dirty="0" smtClean="0">
                <a:latin typeface="Garamond" pitchFamily="18" charset="0"/>
              </a:rPr>
              <a:t>.</a:t>
            </a:r>
          </a:p>
          <a:p>
            <a:pPr marL="0" lvl="0" indent="0">
              <a:buNone/>
            </a:pPr>
            <a:endParaRPr lang="en-GB" sz="2000" dirty="0">
              <a:latin typeface="Garamond" pitchFamily="18" charset="0"/>
            </a:endParaRPr>
          </a:p>
          <a:p>
            <a:pPr lvl="0"/>
            <a:r>
              <a:rPr lang="en-GB" sz="2000" dirty="0" smtClean="0">
                <a:latin typeface="Garamond" pitchFamily="18" charset="0"/>
              </a:rPr>
              <a:t>Directive </a:t>
            </a:r>
            <a:r>
              <a:rPr lang="en-GB" sz="2000" dirty="0">
                <a:latin typeface="Garamond" pitchFamily="18" charset="0"/>
              </a:rPr>
              <a:t>2014/25/EU deals with utilities</a:t>
            </a:r>
            <a:r>
              <a:rPr lang="en-GB" sz="2000" dirty="0" smtClean="0">
                <a:latin typeface="Garamond" pitchFamily="18" charset="0"/>
              </a:rPr>
              <a:t>.</a:t>
            </a:r>
          </a:p>
          <a:p>
            <a:pPr lvl="0"/>
            <a:endParaRPr lang="en-GB" sz="2000" dirty="0">
              <a:latin typeface="Garamond" pitchFamily="18" charset="0"/>
            </a:endParaRPr>
          </a:p>
          <a:p>
            <a:pPr lvl="0"/>
            <a:r>
              <a:rPr lang="en-GB" sz="2000" dirty="0" smtClean="0">
                <a:latin typeface="Garamond" pitchFamily="18" charset="0"/>
              </a:rPr>
              <a:t>This presentation will focus on Public </a:t>
            </a:r>
            <a:r>
              <a:rPr lang="en-GB" sz="2000" dirty="0">
                <a:latin typeface="Garamond" pitchFamily="18" charset="0"/>
              </a:rPr>
              <a:t>P</a:t>
            </a:r>
            <a:r>
              <a:rPr lang="en-GB" sz="2000" dirty="0" smtClean="0">
                <a:latin typeface="Garamond" pitchFamily="18" charset="0"/>
              </a:rPr>
              <a:t>rocurement </a:t>
            </a:r>
            <a:r>
              <a:rPr lang="en-GB" sz="2000" dirty="0">
                <a:latin typeface="Garamond" pitchFamily="18" charset="0"/>
              </a:rPr>
              <a:t>D</a:t>
            </a:r>
            <a:r>
              <a:rPr lang="en-GB" sz="2000" dirty="0" smtClean="0">
                <a:latin typeface="Garamond" pitchFamily="18" charset="0"/>
              </a:rPr>
              <a:t>irective 2014/24/EU and in particular on some of the key new features of the legislation</a:t>
            </a:r>
            <a:endParaRPr lang="en-GB" sz="2000" dirty="0">
              <a:latin typeface="Garamond" pitchFamily="18" charset="0"/>
            </a:endParaRPr>
          </a:p>
          <a:p>
            <a:endParaRPr lang="en-GB" sz="2000" dirty="0">
              <a:latin typeface="Garamond" pitchFamily="18" charset="0"/>
            </a:endParaRPr>
          </a:p>
        </p:txBody>
      </p:sp>
    </p:spTree>
    <p:extLst>
      <p:ext uri="{BB962C8B-B14F-4D97-AF65-F5344CB8AC3E}">
        <p14:creationId xmlns:p14="http://schemas.microsoft.com/office/powerpoint/2010/main" xmlns="" val="3332040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000" dirty="0" smtClean="0">
                <a:latin typeface="Garamond" pitchFamily="18" charset="0"/>
              </a:rPr>
              <a:t>The Principles of Procurement</a:t>
            </a:r>
            <a:endParaRPr lang="en-GB" sz="3000" dirty="0">
              <a:latin typeface="Garamond" pitchFamily="18" charset="0"/>
            </a:endParaRPr>
          </a:p>
        </p:txBody>
      </p:sp>
      <p:sp>
        <p:nvSpPr>
          <p:cNvPr id="3" name="Content Placeholder 2"/>
          <p:cNvSpPr>
            <a:spLocks noGrp="1"/>
          </p:cNvSpPr>
          <p:nvPr>
            <p:ph idx="1"/>
          </p:nvPr>
        </p:nvSpPr>
        <p:spPr/>
        <p:txBody>
          <a:bodyPr>
            <a:normAutofit lnSpcReduction="10000"/>
          </a:bodyPr>
          <a:lstStyle/>
          <a:p>
            <a:r>
              <a:rPr lang="en-GB" sz="2000" dirty="0" smtClean="0">
                <a:latin typeface="Garamond" pitchFamily="18" charset="0"/>
              </a:rPr>
              <a:t>Article 18 sets out the ‘principles of procurement’:</a:t>
            </a:r>
          </a:p>
          <a:p>
            <a:endParaRPr lang="en-GB" sz="2000" dirty="0" smtClean="0">
              <a:latin typeface="Garamond" pitchFamily="18" charset="0"/>
            </a:endParaRPr>
          </a:p>
          <a:p>
            <a:pPr marL="400050" lvl="1" indent="0">
              <a:buNone/>
            </a:pPr>
            <a:r>
              <a:rPr lang="en-GB" sz="2000" dirty="0" smtClean="0">
                <a:latin typeface="Garamond" pitchFamily="18" charset="0"/>
              </a:rPr>
              <a:t>1. Contracting </a:t>
            </a:r>
            <a:r>
              <a:rPr lang="en-GB" sz="2000" dirty="0">
                <a:latin typeface="Garamond" pitchFamily="18" charset="0"/>
              </a:rPr>
              <a:t>authorities shall treat economic operators equally and without discrimination and shall act in a transparent and proportionate manner.</a:t>
            </a:r>
          </a:p>
          <a:p>
            <a:pPr marL="400050" lvl="1" indent="0">
              <a:buNone/>
            </a:pPr>
            <a:r>
              <a:rPr lang="en-GB" sz="2000" dirty="0">
                <a:latin typeface="Garamond" pitchFamily="18" charset="0"/>
              </a:rPr>
              <a:t>The design of the procurement shall not be made with the intention of excluding it from the scope of this Directive or of artificially narrowing competition. Competition shall be considered to be artificially narrowed where the design of the procurement is made with the intention of unduly favouring or disadvantaging certain economic operators</a:t>
            </a:r>
            <a:r>
              <a:rPr lang="en-GB" sz="2000" dirty="0" smtClean="0">
                <a:latin typeface="Garamond" pitchFamily="18" charset="0"/>
              </a:rPr>
              <a:t>.</a:t>
            </a:r>
          </a:p>
          <a:p>
            <a:pPr marL="400050" lvl="1" indent="0">
              <a:buNone/>
            </a:pPr>
            <a:endParaRPr lang="en-GB" sz="2000" dirty="0">
              <a:latin typeface="Garamond" pitchFamily="18" charset="0"/>
            </a:endParaRPr>
          </a:p>
          <a:p>
            <a:pPr marL="400050" lvl="1" indent="0">
              <a:buNone/>
            </a:pPr>
            <a:r>
              <a:rPr lang="en-GB" sz="2000" dirty="0">
                <a:latin typeface="Garamond" pitchFamily="18" charset="0"/>
              </a:rPr>
              <a:t>2.   Member States shall take appropriate measures to ensure that in the performance of public contracts economic operators comply with applicable obligations in the fields of environmental, social and labour law established by Union law, national law, collective agreements or by the international environmental, social and labour law provisions listed in Annex X</a:t>
            </a:r>
          </a:p>
          <a:p>
            <a:endParaRPr lang="en-GB" sz="2000" dirty="0">
              <a:latin typeface="Garamond" pitchFamily="18" charset="0"/>
            </a:endParaRPr>
          </a:p>
        </p:txBody>
      </p:sp>
    </p:spTree>
    <p:extLst>
      <p:ext uri="{BB962C8B-B14F-4D97-AF65-F5344CB8AC3E}">
        <p14:creationId xmlns:p14="http://schemas.microsoft.com/office/powerpoint/2010/main" xmlns="" val="8704454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000" dirty="0" smtClean="0">
                <a:latin typeface="Garamond" pitchFamily="18" charset="0"/>
              </a:rPr>
              <a:t>Public Procurement Directive 2014/24/EU</a:t>
            </a:r>
            <a:endParaRPr lang="en-GB" sz="3000" dirty="0"/>
          </a:p>
        </p:txBody>
      </p:sp>
      <p:sp>
        <p:nvSpPr>
          <p:cNvPr id="3" name="Content Placeholder 2"/>
          <p:cNvSpPr>
            <a:spLocks noGrp="1"/>
          </p:cNvSpPr>
          <p:nvPr>
            <p:ph idx="1"/>
          </p:nvPr>
        </p:nvSpPr>
        <p:spPr/>
        <p:txBody>
          <a:bodyPr>
            <a:noAutofit/>
          </a:bodyPr>
          <a:lstStyle/>
          <a:p>
            <a:r>
              <a:rPr lang="en-GB" sz="1650" dirty="0" smtClean="0">
                <a:latin typeface="Garamond" pitchFamily="18" charset="0"/>
              </a:rPr>
              <a:t>Article 4 sets threshold amounts below which the Directive is not engaged. The Directive only applies to procurements with a value (net of value-added tax) estimated as equal to or greater than:</a:t>
            </a:r>
          </a:p>
          <a:p>
            <a:pPr marL="0" indent="0">
              <a:buNone/>
            </a:pPr>
            <a:endParaRPr lang="en-GB" sz="1650" dirty="0" smtClean="0">
              <a:latin typeface="Garamond" pitchFamily="18" charset="0"/>
            </a:endParaRPr>
          </a:p>
          <a:p>
            <a:pPr lvl="1" indent="-342900" algn="just">
              <a:buAutoNum type="alphaLcPeriod"/>
            </a:pPr>
            <a:r>
              <a:rPr lang="en-GB" sz="1650" dirty="0" smtClean="0">
                <a:latin typeface="Garamond" pitchFamily="18" charset="0"/>
              </a:rPr>
              <a:t>EUR 5 186 000 for public works contracts </a:t>
            </a:r>
          </a:p>
          <a:p>
            <a:pPr lvl="1" indent="-342900" algn="just">
              <a:buAutoNum type="alphaLcPeriod"/>
            </a:pPr>
            <a:r>
              <a:rPr lang="en-GB" sz="1650" dirty="0" smtClean="0">
                <a:latin typeface="Garamond" pitchFamily="18" charset="0"/>
              </a:rPr>
              <a:t>EUR 134 000 for public supply and service contracts awarded by central government authorities and design contests organised by such authorities; where public supply contracts are awarded by contracting authorities operating in the field of defence, that threshold shall apply only to contracts concerning products covered by Annex III</a:t>
            </a:r>
          </a:p>
          <a:p>
            <a:pPr lvl="1" indent="-342900" algn="just">
              <a:buAutoNum type="alphaLcPeriod"/>
            </a:pPr>
            <a:r>
              <a:rPr lang="en-GB" sz="1650" dirty="0" smtClean="0">
                <a:latin typeface="Garamond" pitchFamily="18" charset="0"/>
              </a:rPr>
              <a:t>EUR 207 000 for public supply and service contracts awarded by sub-central contracting authorities and design contests organised by such authorities; that threshold shall also apply to public supply contracts awarded by central government authorities that operate in the field of defence, where those contracts involve products not covered by Annex III</a:t>
            </a:r>
          </a:p>
          <a:p>
            <a:pPr lvl="1" indent="-342900" algn="just">
              <a:buAutoNum type="alphaLcPeriod"/>
            </a:pPr>
            <a:r>
              <a:rPr lang="en-GB" sz="1650" dirty="0">
                <a:latin typeface="Garamond" pitchFamily="18" charset="0"/>
              </a:rPr>
              <a:t> </a:t>
            </a:r>
            <a:r>
              <a:rPr lang="en-GB" sz="1650" dirty="0" smtClean="0">
                <a:latin typeface="Garamond" pitchFamily="18" charset="0"/>
              </a:rPr>
              <a:t>EUR </a:t>
            </a:r>
            <a:r>
              <a:rPr lang="en-GB" sz="1800" dirty="0">
                <a:latin typeface="Garamond" pitchFamily="18" charset="0"/>
              </a:rPr>
              <a:t>750 000 for public service contracts for social and other specific services listed in Annex XIV.</a:t>
            </a:r>
            <a:endParaRPr lang="en-GB" sz="1650" dirty="0" smtClean="0">
              <a:latin typeface="Garamond" pitchFamily="18" charset="0"/>
            </a:endParaRPr>
          </a:p>
        </p:txBody>
      </p:sp>
    </p:spTree>
    <p:extLst>
      <p:ext uri="{BB962C8B-B14F-4D97-AF65-F5344CB8AC3E}">
        <p14:creationId xmlns:p14="http://schemas.microsoft.com/office/powerpoint/2010/main" xmlns="" val="7478373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1495</TotalTime>
  <Words>2126</Words>
  <Application>Microsoft Office PowerPoint</Application>
  <PresentationFormat>On-screen Show (4:3)</PresentationFormat>
  <Paragraphs>147</Paragraphs>
  <Slides>19</Slides>
  <Notes>3</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EFFECTIVE OVERSIGHT OF PROCUREMENT</vt:lpstr>
      <vt:lpstr>Legal Sources</vt:lpstr>
      <vt:lpstr>UN Convention Against Corruption</vt:lpstr>
      <vt:lpstr>OCED Principles for Integrity in Public Procurement </vt:lpstr>
      <vt:lpstr>OECD Checklist </vt:lpstr>
      <vt:lpstr>WTO Agreement on Government Procurement </vt:lpstr>
      <vt:lpstr>2014 EU Directives</vt:lpstr>
      <vt:lpstr>The Principles of Procurement</vt:lpstr>
      <vt:lpstr>Public Procurement Directive 2014/24/EU</vt:lpstr>
      <vt:lpstr>Transparency</vt:lpstr>
      <vt:lpstr>Time limits </vt:lpstr>
      <vt:lpstr>Article 84 - Individual reports on procedures for the award of contracts  </vt:lpstr>
      <vt:lpstr>Article 57 - Grounds for Exclusion </vt:lpstr>
      <vt:lpstr>Article 69 – Abnormally low tenders </vt:lpstr>
      <vt:lpstr>Article 72 – Modification of contracts</vt:lpstr>
      <vt:lpstr>Article 73 – Termination of contracts</vt:lpstr>
      <vt:lpstr>Title IV Governance </vt:lpstr>
      <vt:lpstr>Social and other specific services</vt:lpstr>
      <vt:lpstr>Comments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Effective Oversight of Procument</dc:title>
  <dc:creator>Daniel Brown</dc:creator>
  <cp:lastModifiedBy>Roxanne</cp:lastModifiedBy>
  <cp:revision>59</cp:revision>
  <dcterms:created xsi:type="dcterms:W3CDTF">2014-06-17T09:09:56Z</dcterms:created>
  <dcterms:modified xsi:type="dcterms:W3CDTF">2014-06-23T14:04:18Z</dcterms:modified>
</cp:coreProperties>
</file>