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67" r:id="rId2"/>
  </p:sldMasterIdLst>
  <p:notesMasterIdLst>
    <p:notesMasterId r:id="rId28"/>
  </p:notesMasterIdLst>
  <p:handoutMasterIdLst>
    <p:handoutMasterId r:id="rId29"/>
  </p:handoutMasterIdLst>
  <p:sldIdLst>
    <p:sldId id="343" r:id="rId3"/>
    <p:sldId id="345" r:id="rId4"/>
    <p:sldId id="356" r:id="rId5"/>
    <p:sldId id="335" r:id="rId6"/>
    <p:sldId id="359" r:id="rId7"/>
    <p:sldId id="355" r:id="rId8"/>
    <p:sldId id="365" r:id="rId9"/>
    <p:sldId id="351" r:id="rId10"/>
    <p:sldId id="352" r:id="rId11"/>
    <p:sldId id="353" r:id="rId12"/>
    <p:sldId id="354" r:id="rId13"/>
    <p:sldId id="363" r:id="rId14"/>
    <p:sldId id="358" r:id="rId15"/>
    <p:sldId id="306" r:id="rId16"/>
    <p:sldId id="360" r:id="rId17"/>
    <p:sldId id="362" r:id="rId18"/>
    <p:sldId id="361" r:id="rId19"/>
    <p:sldId id="311" r:id="rId20"/>
    <p:sldId id="346" r:id="rId21"/>
    <p:sldId id="313" r:id="rId22"/>
    <p:sldId id="340" r:id="rId23"/>
    <p:sldId id="347" r:id="rId24"/>
    <p:sldId id="342" r:id="rId25"/>
    <p:sldId id="364" r:id="rId26"/>
    <p:sldId id="367" r:id="rId27"/>
  </p:sldIdLst>
  <p:sldSz cx="9906000" cy="6858000" type="A4"/>
  <p:notesSz cx="6864350" cy="99964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00"/>
    <a:srgbClr val="0066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803" autoAdjust="0"/>
  </p:normalViewPr>
  <p:slideViewPr>
    <p:cSldViewPr>
      <p:cViewPr>
        <p:scale>
          <a:sx n="100" d="100"/>
          <a:sy n="100" d="100"/>
        </p:scale>
        <p:origin x="490" y="1056"/>
      </p:cViewPr>
      <p:guideLst>
        <p:guide orient="horz" pos="2162"/>
        <p:guide pos="312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4" d="100"/>
          <a:sy n="44" d="100"/>
        </p:scale>
        <p:origin x="-1440" y="-108"/>
      </p:cViewPr>
      <p:guideLst>
        <p:guide orient="horz" pos="3147"/>
        <p:guide pos="216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3"/>
            <a:ext cx="2975073" cy="49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1" tIns="46046" rIns="92091" bIns="46046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7042" y="3"/>
            <a:ext cx="2976191" cy="49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1" tIns="46046" rIns="92091" bIns="4604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dirty="0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94234"/>
            <a:ext cx="2975073" cy="49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1" tIns="46046" rIns="92091" bIns="46046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7042" y="9494234"/>
            <a:ext cx="2976191" cy="49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1" tIns="46046" rIns="92091" bIns="4604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A8674AA-BA79-482E-B995-6562E39F07B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424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3"/>
            <a:ext cx="2975073" cy="49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1" tIns="46046" rIns="92091" bIns="46046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7042" y="3"/>
            <a:ext cx="2976191" cy="49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1" tIns="46046" rIns="92091" bIns="4604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dirty="0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25488" y="749300"/>
            <a:ext cx="5413375" cy="3748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6212" y="4747120"/>
            <a:ext cx="5491927" cy="4499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1" tIns="46046" rIns="92091" bIns="460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94234"/>
            <a:ext cx="2975073" cy="49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1" tIns="46046" rIns="92091" bIns="46046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7042" y="9494234"/>
            <a:ext cx="2976191" cy="49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1" tIns="46046" rIns="92091" bIns="4604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333016B-E2D4-413E-BA1A-D02C34A7574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6191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25488" y="749300"/>
            <a:ext cx="5413375" cy="3748088"/>
          </a:xfrm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AU" dirty="0" smtClean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6232E8-0D3F-4276-B57E-3340867E72D2}" type="slidenum">
              <a:rPr lang="en-US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5488" y="749300"/>
            <a:ext cx="5413375" cy="3748088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/>
            <a:r>
              <a:rPr lang="en-AU" b="1" dirty="0" smtClean="0"/>
              <a:t>Time is right</a:t>
            </a:r>
            <a:endParaRPr lang="en-AU" dirty="0" smtClean="0"/>
          </a:p>
          <a:p>
            <a:pPr marL="690686" lvl="1" indent="-230229" defTabSz="787847">
              <a:buFont typeface="+mj-lt"/>
              <a:buAutoNum type="alphaLcParenR"/>
              <a:defRPr/>
            </a:pPr>
            <a:r>
              <a:rPr lang="en-AU" dirty="0" smtClean="0"/>
              <a:t>At least 6 Caribbean  countries ( Jamaica, Barbados and 4 in the OECS)  are approaching the system specifications, acquisition and implementation stage for an e-procurement system. OECS harmonisation projects-e.g.  e-procurement and e-enabling legislation (ensure all have same e-signature technology)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CARICOM is demonstrating that regional planning may work.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 economic  planning has made progress on  </a:t>
            </a:r>
            <a:r>
              <a:rPr lang="en-AU" i="1" dirty="0" smtClean="0"/>
              <a:t>Draft Framework Regional Integration Policy for Public Procurement June 2010.  </a:t>
            </a:r>
            <a:r>
              <a:rPr lang="en-AU" dirty="0" smtClean="0"/>
              <a:t>Covers principles, economic agreements, procurement procedures, institutional requirements and safeguards.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Associated e-Planning Strategies  to harmonise  ICT  and e-Government harmonisation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CSME objective of free movement of goods and services will be assisted by a single e-procurement system. e.g. single item catalogue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CSME  can not be achieved without regional government procurement. 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Community and International Donor pressure building on governments to take action.  Demand for better government services and accountability.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Significant benefits can be achieved</a:t>
            </a:r>
          </a:p>
          <a:p>
            <a:pPr marL="230229" indent="-230229">
              <a:buFont typeface="+mj-lt"/>
              <a:buAutoNum type="alphaLcParenR"/>
            </a:pPr>
            <a:endParaRPr lang="en-GB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5488" y="749300"/>
            <a:ext cx="5413375" cy="3748088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/>
            <a:r>
              <a:rPr lang="en-AU" b="1" dirty="0" smtClean="0"/>
              <a:t>Time is right</a:t>
            </a:r>
            <a:endParaRPr lang="en-AU" dirty="0" smtClean="0"/>
          </a:p>
          <a:p>
            <a:pPr marL="690686" lvl="1" indent="-230229" defTabSz="787847">
              <a:buFont typeface="+mj-lt"/>
              <a:buAutoNum type="alphaLcParenR"/>
              <a:defRPr/>
            </a:pPr>
            <a:r>
              <a:rPr lang="en-AU" dirty="0" smtClean="0"/>
              <a:t>At least 6 Caribbean  countries ( Jamaica, Barbados and 4 in the OECS)  are approaching the system specifications, acquisition and implementation stage for an e-procurement system. OECS harmonisation projects-e.g.  e-procurement and e-enabling legislation (ensure all have same e-signature technology)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CARICOM is demonstrating that regional planning may work.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 economic  planning has made progress on  </a:t>
            </a:r>
            <a:r>
              <a:rPr lang="en-AU" i="1" dirty="0" smtClean="0"/>
              <a:t>Draft Framework Regional Integration Policy for Public Procurement June 2010.  </a:t>
            </a:r>
            <a:r>
              <a:rPr lang="en-AU" dirty="0" smtClean="0"/>
              <a:t>Covers principles, economic agreements, procurement procedures, institutional requirements and safeguards.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Associated e-Planning Strategies  to harmonise  ICT  and e-Government harmonisation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CSME objective of free movement of goods and services will be assisted by a single e-procurement system. e.g. single item catalogue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CSME  can not be achieved without regional government procurement. 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Community and International Donor pressure building on governments to take action.  Demand for better government services and accountability.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Significant benefits can be achieved</a:t>
            </a:r>
          </a:p>
          <a:p>
            <a:pPr marL="230229" indent="-230229">
              <a:buFont typeface="+mj-lt"/>
              <a:buAutoNum type="alphaLcParenR"/>
            </a:pPr>
            <a:endParaRPr lang="en-GB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5488" y="749300"/>
            <a:ext cx="5413375" cy="3748088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/>
            <a:r>
              <a:rPr lang="en-AU" b="1" dirty="0" smtClean="0"/>
              <a:t>Time is right</a:t>
            </a:r>
            <a:endParaRPr lang="en-AU" dirty="0" smtClean="0"/>
          </a:p>
          <a:p>
            <a:pPr marL="690686" lvl="1" indent="-230229" defTabSz="787847">
              <a:buFont typeface="+mj-lt"/>
              <a:buAutoNum type="alphaLcParenR"/>
              <a:defRPr/>
            </a:pPr>
            <a:r>
              <a:rPr lang="en-AU" dirty="0" smtClean="0"/>
              <a:t>At least 6 Caribbean  countries ( Jamaica, Barbados and 4 in the OECS)  are approaching the system specifications, acquisition and implementation stage for an e-procurement system. OECS harmonisation projects-e.g.  e-procurement and e-enabling legislation (ensure all have same e-signature technology)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CARICOM is demonstrating that regional planning may work.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 economic  planning has made progress on  </a:t>
            </a:r>
            <a:r>
              <a:rPr lang="en-AU" i="1" dirty="0" smtClean="0"/>
              <a:t>Draft Framework Regional Integration Policy for Public Procurement June 2010.  </a:t>
            </a:r>
            <a:r>
              <a:rPr lang="en-AU" dirty="0" smtClean="0"/>
              <a:t>Covers principles, economic agreements, procurement procedures, institutional requirements and safeguards.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Associated e-Planning Strategies  to harmonise  ICT  and e-Government harmonisation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CSME objective of free movement of goods and services will be assisted by a single e-procurement system. e.g. single item catalogue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CSME  can not be achieved without regional government procurement. 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Community and International Donor pressure building on governments to take action.  Demand for better government services and accountability.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Significant benefits can be achieved</a:t>
            </a:r>
          </a:p>
          <a:p>
            <a:pPr marL="230229" indent="-230229">
              <a:buFont typeface="+mj-lt"/>
              <a:buAutoNum type="alphaLcParenR"/>
            </a:pPr>
            <a:endParaRPr lang="en-GB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5488" y="749300"/>
            <a:ext cx="5413375" cy="3748088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/>
            <a:r>
              <a:rPr lang="en-AU" b="1" dirty="0" smtClean="0"/>
              <a:t>Time is right</a:t>
            </a:r>
            <a:endParaRPr lang="en-AU" dirty="0" smtClean="0"/>
          </a:p>
          <a:p>
            <a:pPr marL="690686" lvl="1" indent="-230229" defTabSz="787847">
              <a:buFont typeface="+mj-lt"/>
              <a:buAutoNum type="alphaLcParenR"/>
              <a:defRPr/>
            </a:pPr>
            <a:r>
              <a:rPr lang="en-AU" dirty="0" smtClean="0"/>
              <a:t>At least 6 Caribbean  countries ( Jamaica, Barbados and 4 in the OECS)  are approaching the system specifications, acquisition and implementation stage for an e-procurement system. OECS harmonisation projects-e.g.  e-procurement and e-enabling legislation (ensure all have same e-signature technology)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CARICOM is demonstrating that regional planning may work.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 economic  planning has made progress on  </a:t>
            </a:r>
            <a:r>
              <a:rPr lang="en-AU" i="1" dirty="0" smtClean="0"/>
              <a:t>Draft Framework Regional Integration Policy for Public Procurement June 2010.  </a:t>
            </a:r>
            <a:r>
              <a:rPr lang="en-AU" dirty="0" smtClean="0"/>
              <a:t>Covers principles, economic agreements, procurement procedures, institutional requirements and safeguards.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Associated e-Planning Strategies  to harmonise  ICT  and e-Government harmonisation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CSME objective of free movement of goods and services will be assisted by a single e-procurement system. e.g. single item catalogue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CSME  can not be achieved without regional government procurement. 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Community and International Donor pressure building on governments to take action.  Demand for better government services and accountability.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Significant benefits can be achieved</a:t>
            </a:r>
          </a:p>
          <a:p>
            <a:pPr marL="230229" indent="-230229">
              <a:buFont typeface="+mj-lt"/>
              <a:buAutoNum type="alphaLcParenR"/>
            </a:pPr>
            <a:endParaRPr lang="en-GB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5488" y="749300"/>
            <a:ext cx="5413375" cy="3748088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/>
            <a:r>
              <a:rPr lang="en-AU" b="1" dirty="0" smtClean="0"/>
              <a:t>Time is right</a:t>
            </a:r>
            <a:endParaRPr lang="en-AU" dirty="0" smtClean="0"/>
          </a:p>
          <a:p>
            <a:pPr marL="690686" lvl="1" indent="-230229" defTabSz="787847">
              <a:buFont typeface="+mj-lt"/>
              <a:buAutoNum type="alphaLcParenR"/>
              <a:defRPr/>
            </a:pPr>
            <a:r>
              <a:rPr lang="en-AU" dirty="0" smtClean="0"/>
              <a:t>At least 6 Caribbean  countries ( Jamaica, Barbados and 4 in the OECS)  are approaching the system specifications, acquisition and implementation stage for an e-procurement system. OECS harmonisation projects-e.g.  e-procurement and e-enabling legislation (ensure all have same e-signature technology)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CARICOM is demonstrating that regional planning may work.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 economic  planning has made progress on  </a:t>
            </a:r>
            <a:r>
              <a:rPr lang="en-AU" i="1" dirty="0" smtClean="0"/>
              <a:t>Draft Framework Regional Integration Policy for Public Procurement June 2010.  </a:t>
            </a:r>
            <a:r>
              <a:rPr lang="en-AU" dirty="0" smtClean="0"/>
              <a:t>Covers principles, economic agreements, procurement procedures, institutional requirements and safeguards.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Associated e-Planning Strategies  to harmonise  ICT  and e-Government harmonisation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CSME objective of free movement of goods and services will be assisted by a single e-procurement system. e.g. single item catalogue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CSME  can not be achieved without regional government procurement. 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Community and International Donor pressure building on governments to take action.  Demand for better government services and accountability.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Significant benefits can be achieved</a:t>
            </a:r>
          </a:p>
          <a:p>
            <a:pPr marL="230229" indent="-230229">
              <a:buFont typeface="+mj-lt"/>
              <a:buAutoNum type="alphaLcParenR"/>
            </a:pPr>
            <a:endParaRPr lang="en-GB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5488" y="749300"/>
            <a:ext cx="5413375" cy="3748088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/>
            <a:r>
              <a:rPr lang="en-AU" b="1" dirty="0" smtClean="0"/>
              <a:t>Time is right</a:t>
            </a:r>
            <a:endParaRPr lang="en-AU" dirty="0" smtClean="0"/>
          </a:p>
          <a:p>
            <a:pPr marL="690686" lvl="1" indent="-230229" defTabSz="787847">
              <a:buFont typeface="+mj-lt"/>
              <a:buAutoNum type="alphaLcParenR"/>
              <a:defRPr/>
            </a:pPr>
            <a:r>
              <a:rPr lang="en-AU" dirty="0" smtClean="0"/>
              <a:t>At least 6 Caribbean  countries ( Jamaica, Barbados and 4 in the OECS)  are approaching the system specifications, acquisition and implementation stage for an e-procurement system. OECS harmonisation projects-e.g.  e-procurement and e-enabling legislation (ensure all have same e-signature technology)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CARICOM is demonstrating that regional planning may work.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 economic  planning has made progress on  </a:t>
            </a:r>
            <a:r>
              <a:rPr lang="en-AU" i="1" dirty="0" smtClean="0"/>
              <a:t>Draft Framework Regional Integration Policy for Public Procurement June 2010.  </a:t>
            </a:r>
            <a:r>
              <a:rPr lang="en-AU" dirty="0" smtClean="0"/>
              <a:t>Covers principles, economic agreements, procurement procedures, institutional requirements and safeguards.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Associated e-Planning Strategies  to harmonise  ICT  and e-Government harmonisation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CSME objective of free movement of goods and services will be assisted by a single e-procurement system. e.g. single item catalogue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CSME  can not be achieved without regional government procurement. 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Community and International Donor pressure building on governments to take action.  Demand for better government services and accountability.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Significant benefits can be achieved</a:t>
            </a:r>
          </a:p>
          <a:p>
            <a:pPr marL="230229" indent="-230229">
              <a:buFont typeface="+mj-lt"/>
              <a:buAutoNum type="alphaLcParenR"/>
            </a:pPr>
            <a:endParaRPr lang="en-GB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5488" y="749300"/>
            <a:ext cx="5413375" cy="3748088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/>
            <a:r>
              <a:rPr lang="en-AU" b="1" dirty="0" smtClean="0"/>
              <a:t>Time is right</a:t>
            </a:r>
            <a:endParaRPr lang="en-AU" dirty="0" smtClean="0"/>
          </a:p>
          <a:p>
            <a:pPr marL="690686" lvl="1" indent="-230229" defTabSz="787847">
              <a:buFont typeface="+mj-lt"/>
              <a:buAutoNum type="alphaLcParenR"/>
              <a:defRPr/>
            </a:pPr>
            <a:r>
              <a:rPr lang="en-AU" dirty="0" smtClean="0"/>
              <a:t>At least 6 Caribbean  countries ( Jamaica, Barbados and 4 in the OECS)  are approaching the system specifications, acquisition and implementation stage for an e-procurement system. OECS harmonisation projects-e.g.  e-procurement and e-enabling legislation (ensure all have same e-signature technology)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CARICOM is demonstrating that regional planning may work.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 economic  planning has made progress on  </a:t>
            </a:r>
            <a:r>
              <a:rPr lang="en-AU" i="1" dirty="0" smtClean="0"/>
              <a:t>Draft Framework Regional Integration Policy for Public Procurement June 2010.  </a:t>
            </a:r>
            <a:r>
              <a:rPr lang="en-AU" dirty="0" smtClean="0"/>
              <a:t>Covers principles, economic agreements, procurement procedures, institutional requirements and safeguards.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Associated e-Planning Strategies  to harmonise  ICT  and e-Government harmonisation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CSME objective of free movement of goods and services will be assisted by a single e-procurement system. e.g. single item catalogue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CSME  can not be achieved without regional government procurement. 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Community and International Donor pressure building on governments to take action.  Demand for better government services and accountability.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Significant benefits can be achieved</a:t>
            </a:r>
          </a:p>
          <a:p>
            <a:pPr marL="230229" indent="-230229">
              <a:buFont typeface="+mj-lt"/>
              <a:buAutoNum type="alphaLcParenR"/>
            </a:pPr>
            <a:endParaRPr lang="en-GB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5488" y="749300"/>
            <a:ext cx="5413375" cy="3748088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30229" indent="-230229">
              <a:buFont typeface="+mj-lt"/>
              <a:buAutoNum type="alphaLcParenR"/>
            </a:pPr>
            <a:r>
              <a:rPr lang="en-US" dirty="0" smtClean="0"/>
              <a:t>   E-procurement systems can deliver sustainable benefits so represent low financial risk.</a:t>
            </a:r>
          </a:p>
          <a:p>
            <a:pPr marL="230229" indent="-230229">
              <a:buFont typeface="+mj-lt"/>
              <a:buAutoNum type="alphaLcParenR"/>
            </a:pPr>
            <a:endParaRPr lang="en-US" dirty="0" smtClean="0"/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  The Caribbean government procurement market is very small and governments pay a premium for this in higher prices, and high procurement process costs.  Using a single e-procurement system has the potential to reduce prices and costs.  The Pharmaceutical Procurement Service  in  9 OECS  countries has operated since 1986 and has achieved 37% savings by pooling procurement across the countries.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  One system is far cheaper than 5-6 systems regarding  implementation, maintenance, operation, training, support, further development, and overall cost of ownership.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  Good return on Investment—savings of 10-40% in 14 countries surveyed in 2007 and 2009.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  Proven benefits cost &amp; time reductions, improved transparency integrity and consistency, buyer and supplier satisfaction, date for decision making and monitoring performance. Benefits to both the public and private sectors.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  Proven stable product, the procurement process is similar worldwide and so are the systems that support it-a proven process and system support. Low risk of implementation, operation and maintenance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  Mature supplier market, about 20-30 proven systems worldwide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  Cost 5-8 million USD over 3-4 years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  It  would support the Caribbean Single Market Protocol  in assisting cross border trade</a:t>
            </a:r>
          </a:p>
          <a:p>
            <a:endParaRPr lang="en-GB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5488" y="749300"/>
            <a:ext cx="5413375" cy="3748088"/>
          </a:xfrm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This is not bleeding edge technology!</a:t>
            </a:r>
          </a:p>
          <a:p>
            <a:pPr marL="230229" indent="-230229">
              <a:buFont typeface="+mj-lt"/>
              <a:buAutoNum type="alphaLcParenR"/>
            </a:pPr>
            <a:endParaRPr lang="en-AU" dirty="0" smtClean="0"/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In most countries current infrastructure /internet bandwidth and access  with minor enhancement  can accommodate the e-procurement systems.  10 Mbps up and down loading 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e-procurement systems robust, secure, many proven systems available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e-Procurement systems similar in functionality as is the procurement process</a:t>
            </a:r>
          </a:p>
          <a:p>
            <a:endParaRPr lang="en-AU" dirty="0" smtClean="0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89CDFD-A608-4650-BE10-0A8616E0C64D}" type="slidenum">
              <a:rPr lang="en-US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5488" y="749300"/>
            <a:ext cx="5413375" cy="3748088"/>
          </a:xfrm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Interoperable with most financial systems with open architecture , data transfer possible with Smartstream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Scalable- technical issues to be resolved are similar at Regional and National levels, scope of work is the real difference.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High security encryption, electronic tender box, authentication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Provide comprehensive data for better decision making and monitoring compliance and  performance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Can be hosted from a single data centre anywhere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One set of e-procurement administrators (changes, backup, security management)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One system  can be  tailored for each country and will be seamless to the user.</a:t>
            </a:r>
          </a:p>
          <a:p>
            <a:endParaRPr lang="en-AU" dirty="0" smtClean="0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B5298C-8A1C-4A62-AA98-29C92B9C2B99}" type="slidenum">
              <a:rPr lang="en-US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3016B-E2D4-413E-BA1A-D02C34A7574E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E-procurement systems in themselves are key drivers of government procurement modernisation by introducing increased access to opportunities,  providing a transparent, consistent  and auditable process, change of behaviour, skills development and  providing accessible data for better decision making and monitoring and reporting of the performance of government procurement.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Procurement process is universal and can be standardised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Common Standard Bidding Documents can be created or applied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Similar support components. The policy, legislation, regulation, training are very similar in common law countries, therefore harmonisation is possible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Common training and education requirements-the most expensive and time consuming support requirement.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Comprehensive data is available for better  decision making and monitoring compliance and  performance and data can be logically and securely partitioned for each country and agency level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Assists the to be formed Central procurement Agency to manage WOG procurement, centralise Country procurement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Support pooled procurement and Framework Contract buying</a:t>
            </a:r>
          </a:p>
          <a:p>
            <a:pPr marL="230229" indent="-230229">
              <a:buFont typeface="+mj-lt"/>
              <a:buAutoNum type="alphaLcParenR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3016B-E2D4-413E-BA1A-D02C34A7574E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3016B-E2D4-413E-BA1A-D02C34A7574E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5488" y="749300"/>
            <a:ext cx="5413375" cy="3748088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AU" dirty="0" smtClean="0"/>
              <a:t>Political- A regional e-procurement system may disadvantage the smaller Island economies, by opening up the market and exposing our small businesses to competition from big companies. </a:t>
            </a:r>
            <a:r>
              <a:rPr lang="en-AU" sz="1000" dirty="0" smtClean="0"/>
              <a:t>Politically there are issues of upsetting small and large business and far greater public scrutiny of government procurement.  </a:t>
            </a:r>
          </a:p>
          <a:p>
            <a:r>
              <a:rPr lang="en-AU" sz="1000" dirty="0" smtClean="0"/>
              <a:t> THE POLITICAL ISUES CAN BE MANAGED  IF GOVERNMENTS DEAL WITH THE REAL PROBLEMS IN A SYSTEMATIC WAY. </a:t>
            </a:r>
            <a:r>
              <a:rPr lang="en-AU" dirty="0" smtClean="0"/>
              <a:t> The real problems to be addressed  are: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Lack of data on government procurement on which to plan and make decisions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Lack of small business policy to encourage participation in the government market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Lack of resources in many countries to have a sponsored, resourced, central procurement management agency to co-ordinate, develop and implement the support required for small business.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The need for procurement awareness and training for suppliers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The need for governments to pay on time so small business is not disadvantaged and competition can be widened.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Generally low readiness levels on human resource development, process management, policy, regulation, standards (technical, procurement and management), and private sector involvement will delay implementation of systems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Understanding that outsourced services and system administration that may be outside a country do not represent loss of National control of the procurement process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Lack of a regionally agreed protocol on government procurement and procurement threshold levels.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Difficulty of investing in the future when it is hard to service current needs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Governments are wary of increased scrutiny by the public</a:t>
            </a:r>
          </a:p>
          <a:p>
            <a:endParaRPr lang="en-GB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5488" y="749300"/>
            <a:ext cx="5413375" cy="3748088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AU" dirty="0" smtClean="0"/>
              <a:t>Political- A regional e-procurement system may disadvantage the smaller Island economies, by opening up the market and exposing our small businesses to competition from big companies. </a:t>
            </a:r>
            <a:r>
              <a:rPr lang="en-AU" sz="1000" dirty="0" smtClean="0"/>
              <a:t>Politically there are issues of upsetting small and large business and far greater public scrutiny of government procurement.  </a:t>
            </a:r>
          </a:p>
          <a:p>
            <a:r>
              <a:rPr lang="en-AU" sz="1000" dirty="0" smtClean="0"/>
              <a:t> THE POLITICAL ISUES CAN BE MANAGED  IF GOVERNMENTS DEAL WITH THE REAL PROBLEMS IN A SYSTEMATIC WAY. </a:t>
            </a:r>
            <a:r>
              <a:rPr lang="en-AU" dirty="0" smtClean="0"/>
              <a:t> The real problems to be addressed  are: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Lack of data on government procurement on which to plan and make decisions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Lack of small business policy to encourage participation in the government market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Lack of resources in many countries to have a sponsored, resourced, central procurement management agency to co-ordinate, develop and implement the support required for small business.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The need for procurement awareness and training for suppliers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The need for governments to pay on time so small business is not disadvantaged and competition can be widened.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Generally low readiness levels on human resource development, process management, policy, regulation, standards (technical, procurement and management), and private sector involvement will delay implementation of systems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Understanding that outsourced services and system administration that may be outside a country do not represent loss of National control of the procurement process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Lack of a regionally agreed protocol on government procurement and procurement threshold levels.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Difficulty of investing in the future when it is hard to service current needs</a:t>
            </a:r>
          </a:p>
          <a:p>
            <a:pPr marL="230229" indent="-230229">
              <a:buFont typeface="+mj-lt"/>
              <a:buAutoNum type="alphaLcParenR"/>
            </a:pPr>
            <a:r>
              <a:rPr lang="en-AU" dirty="0" smtClean="0"/>
              <a:t>Governments are wary of increased scrutiny by the public</a:t>
            </a:r>
          </a:p>
          <a:p>
            <a:endParaRPr lang="en-GB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 typeface="Wingdings" pitchFamily="2" charset="2"/>
              <a:buChar char="q"/>
            </a:pPr>
            <a:r>
              <a:rPr lang="en-AU" dirty="0" smtClean="0"/>
              <a:t>   Single portal is effective and efficient.  Could be replicated across countries. Allows centralised </a:t>
            </a:r>
            <a:r>
              <a:rPr lang="en-AU" baseline="0" dirty="0" smtClean="0"/>
              <a:t> </a:t>
            </a:r>
            <a:r>
              <a:rPr lang="en-AU" dirty="0" smtClean="0"/>
              <a:t>purchasing</a:t>
            </a:r>
          </a:p>
          <a:p>
            <a:pPr lvl="0">
              <a:buFont typeface="Wingdings" pitchFamily="2" charset="2"/>
              <a:buChar char="q"/>
            </a:pPr>
            <a:r>
              <a:rPr lang="en-AU" dirty="0" smtClean="0"/>
              <a:t>  Systems can not operate in isolation, must have the supporting components in place.</a:t>
            </a:r>
          </a:p>
          <a:p>
            <a:pPr lvl="0">
              <a:buFont typeface="Wingdings" pitchFamily="2" charset="2"/>
              <a:buChar char="q"/>
            </a:pPr>
            <a:r>
              <a:rPr lang="en-AU" dirty="0" smtClean="0"/>
              <a:t>  40 countries/states have implemented e-procurement and another 40 are in some phase of the planning/implementation process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3016B-E2D4-413E-BA1A-D02C34A7574E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5488" y="749300"/>
            <a:ext cx="5413375" cy="3748088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/>
            <a:r>
              <a:rPr lang="en-AU" b="1" dirty="0" smtClean="0"/>
              <a:t>Time is right</a:t>
            </a:r>
            <a:endParaRPr lang="en-AU" dirty="0" smtClean="0"/>
          </a:p>
          <a:p>
            <a:pPr marL="690686" lvl="1" indent="-230229" defTabSz="787847">
              <a:buFont typeface="+mj-lt"/>
              <a:buAutoNum type="alphaLcParenR"/>
              <a:defRPr/>
            </a:pPr>
            <a:r>
              <a:rPr lang="en-AU" dirty="0" smtClean="0"/>
              <a:t>At least 6 Caribbean  countries ( Jamaica, Barbados and 4 in the OECS)  are approaching the system specifications, acquisition and implementation stage for an e-procurement system. OECS harmonisation projects-e.g.  e-procurement and e-enabling legislation (ensure all have same e-signature technology)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CARICOM is demonstrating that regional planning may work.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 economic  planning has made progress on  </a:t>
            </a:r>
            <a:r>
              <a:rPr lang="en-AU" i="1" dirty="0" smtClean="0"/>
              <a:t>Draft Framework Regional Integration Policy for Public Procurement June 2010.  </a:t>
            </a:r>
            <a:r>
              <a:rPr lang="en-AU" dirty="0" smtClean="0"/>
              <a:t>Covers principles, economic agreements, procurement procedures, institutional requirements and safeguards.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Associated e-Planning Strategies  to harmonise  ICT  and e-Government harmonisation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CSME objective of free movement of goods and services will be assisted by a single e-procurement system. e.g. single item catalogue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CSME  can not be achieved without regional government procurement. 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Community and International Donor pressure building on governments to take action.  Demand for better government services and accountability.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Significant benefits can be achieved</a:t>
            </a:r>
          </a:p>
          <a:p>
            <a:pPr marL="230229" indent="-230229">
              <a:buFont typeface="+mj-lt"/>
              <a:buAutoNum type="alphaLcParenR"/>
            </a:pPr>
            <a:endParaRPr lang="en-GB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5488" y="749300"/>
            <a:ext cx="5413375" cy="3748088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/>
            <a:r>
              <a:rPr lang="en-AU" b="1" dirty="0" smtClean="0"/>
              <a:t>Time is right</a:t>
            </a:r>
            <a:endParaRPr lang="en-AU" dirty="0" smtClean="0"/>
          </a:p>
          <a:p>
            <a:pPr marL="690686" lvl="1" indent="-230229" defTabSz="787847">
              <a:buFont typeface="+mj-lt"/>
              <a:buAutoNum type="alphaLcParenR"/>
              <a:defRPr/>
            </a:pPr>
            <a:r>
              <a:rPr lang="en-AU" dirty="0" smtClean="0"/>
              <a:t>At least 6 Caribbean  countries ( Jamaica, Barbados and 4 in the OECS)  are approaching the system specifications, acquisition and implementation stage for an e-procurement system. OECS harmonisation projects-e.g.  e-procurement and e-enabling legislation (ensure all have same e-signature technology)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CARICOM is demonstrating that regional planning may work.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 economic  planning has made progress on  </a:t>
            </a:r>
            <a:r>
              <a:rPr lang="en-AU" i="1" dirty="0" smtClean="0"/>
              <a:t>Draft Framework Regional Integration Policy for Public Procurement June 2010.  </a:t>
            </a:r>
            <a:r>
              <a:rPr lang="en-AU" dirty="0" smtClean="0"/>
              <a:t>Covers principles, economic agreements, procurement procedures, institutional requirements and safeguards.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Associated e-Planning Strategies  to harmonise  ICT  and e-Government harmonisation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CSME objective of free movement of goods and services will be assisted by a single e-procurement system. e.g. single item catalogue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CSME  can not be achieved without regional government procurement. 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Community and International Donor pressure building on governments to take action.  Demand for better government services and accountability.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Significant benefits can be achieved</a:t>
            </a:r>
          </a:p>
          <a:p>
            <a:pPr marL="230229" indent="-230229">
              <a:buFont typeface="+mj-lt"/>
              <a:buAutoNum type="alphaLcParenR"/>
            </a:pPr>
            <a:endParaRPr lang="en-GB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3016B-E2D4-413E-BA1A-D02C34A7574E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5488" y="749300"/>
            <a:ext cx="5413375" cy="3748088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/>
            <a:r>
              <a:rPr lang="en-AU" b="1" dirty="0" smtClean="0"/>
              <a:t>Time is right</a:t>
            </a:r>
            <a:endParaRPr lang="en-AU" dirty="0" smtClean="0"/>
          </a:p>
          <a:p>
            <a:pPr marL="690686" lvl="1" indent="-230229" defTabSz="787847">
              <a:buFont typeface="+mj-lt"/>
              <a:buAutoNum type="alphaLcParenR"/>
              <a:defRPr/>
            </a:pPr>
            <a:r>
              <a:rPr lang="en-AU" dirty="0" smtClean="0"/>
              <a:t>At least 6 Caribbean  countries ( Jamaica, Barbados and 4 in the OECS)  are approaching the system specifications, acquisition and implementation stage for an e-procurement system. OECS harmonisation projects-e.g.  e-procurement and e-enabling legislation (ensure all have same e-signature technology)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CARICOM is demonstrating that regional planning may work.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 economic  planning has made progress on  </a:t>
            </a:r>
            <a:r>
              <a:rPr lang="en-AU" i="1" dirty="0" smtClean="0"/>
              <a:t>Draft Framework Regional Integration Policy for Public Procurement June 2010.  </a:t>
            </a:r>
            <a:r>
              <a:rPr lang="en-AU" dirty="0" smtClean="0"/>
              <a:t>Covers principles, economic agreements, procurement procedures, institutional requirements and safeguards.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Associated e-Planning Strategies  to harmonise  ICT  and e-Government harmonisation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CSME objective of free movement of goods and services will be assisted by a single e-procurement system. e.g. single item catalogue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CSME  can not be achieved without regional government procurement. 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Community and International Donor pressure building on governments to take action.  Demand for better government services and accountability.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Significant benefits can be achieved</a:t>
            </a:r>
          </a:p>
          <a:p>
            <a:pPr marL="230229" indent="-230229">
              <a:buFont typeface="+mj-lt"/>
              <a:buAutoNum type="alphaLcParenR"/>
            </a:pPr>
            <a:endParaRPr lang="en-GB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5488" y="749300"/>
            <a:ext cx="5413375" cy="3748088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/>
            <a:r>
              <a:rPr lang="en-AU" b="1" dirty="0" smtClean="0"/>
              <a:t>Time is right</a:t>
            </a:r>
            <a:endParaRPr lang="en-AU" dirty="0" smtClean="0"/>
          </a:p>
          <a:p>
            <a:pPr marL="690686" lvl="1" indent="-230229" defTabSz="787847">
              <a:buFont typeface="+mj-lt"/>
              <a:buAutoNum type="alphaLcParenR"/>
              <a:defRPr/>
            </a:pPr>
            <a:r>
              <a:rPr lang="en-AU" dirty="0" smtClean="0"/>
              <a:t>At least 6 Caribbean  countries ( Jamaica, Barbados and 4 in the OECS)  are approaching the system specifications, acquisition and implementation stage for an e-procurement system. OECS harmonisation projects-e.g.  e-procurement and e-enabling legislation (ensure all have same e-signature technology)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CARICOM is demonstrating that regional planning may work.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 economic  planning has made progress on  </a:t>
            </a:r>
            <a:r>
              <a:rPr lang="en-AU" i="1" dirty="0" smtClean="0"/>
              <a:t>Draft Framework Regional Integration Policy for Public Procurement June 2010.  </a:t>
            </a:r>
            <a:r>
              <a:rPr lang="en-AU" dirty="0" smtClean="0"/>
              <a:t>Covers principles, economic agreements, procurement procedures, institutional requirements and safeguards.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Associated e-Planning Strategies  to harmonise  ICT  and e-Government harmonisation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CSME objective of free movement of goods and services will be assisted by a single e-procurement system. e.g. single item catalogue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CSME  can not be achieved without regional government procurement. 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Community and International Donor pressure building on governments to take action.  Demand for better government services and accountability.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Significant benefits can be achieved</a:t>
            </a:r>
          </a:p>
          <a:p>
            <a:pPr marL="230229" indent="-230229">
              <a:buFont typeface="+mj-lt"/>
              <a:buAutoNum type="alphaLcParenR"/>
            </a:pPr>
            <a:endParaRPr lang="en-GB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5488" y="749300"/>
            <a:ext cx="5413375" cy="3748088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/>
            <a:r>
              <a:rPr lang="en-AU" b="1" dirty="0" smtClean="0"/>
              <a:t>Time is right</a:t>
            </a:r>
            <a:endParaRPr lang="en-AU" dirty="0" smtClean="0"/>
          </a:p>
          <a:p>
            <a:pPr marL="690686" lvl="1" indent="-230229" defTabSz="787847">
              <a:buFont typeface="+mj-lt"/>
              <a:buAutoNum type="alphaLcParenR"/>
              <a:defRPr/>
            </a:pPr>
            <a:r>
              <a:rPr lang="en-AU" dirty="0" smtClean="0"/>
              <a:t>At least 6 Caribbean  countries ( Jamaica, Barbados and 4 in the OECS)  are approaching the system specifications, acquisition and implementation stage for an e-procurement system. OECS harmonisation projects-e.g.  e-procurement and e-enabling legislation (ensure all have same e-signature technology)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CARICOM is demonstrating that regional planning may work.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 economic  planning has made progress on  </a:t>
            </a:r>
            <a:r>
              <a:rPr lang="en-AU" i="1" dirty="0" smtClean="0"/>
              <a:t>Draft Framework Regional Integration Policy for Public Procurement June 2010.  </a:t>
            </a:r>
            <a:r>
              <a:rPr lang="en-AU" dirty="0" smtClean="0"/>
              <a:t>Covers principles, economic agreements, procurement procedures, institutional requirements and safeguards.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Associated e-Planning Strategies  to harmonise  ICT  and e-Government harmonisation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CSME objective of free movement of goods and services will be assisted by a single e-procurement system. e.g. single item catalogue</a:t>
            </a:r>
          </a:p>
          <a:p>
            <a:pPr marL="1208700" lvl="2" indent="-287786">
              <a:buFont typeface="+mj-lt"/>
              <a:buAutoNum type="romanLcPeriod"/>
            </a:pPr>
            <a:r>
              <a:rPr lang="en-AU" dirty="0" smtClean="0"/>
              <a:t>CSME  can not be achieved without regional government procurement. 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Community and International Donor pressure building on governments to take action.  Demand for better government services and accountability.</a:t>
            </a:r>
          </a:p>
          <a:p>
            <a:pPr marL="690686" lvl="1" indent="-230229">
              <a:buFont typeface="+mj-lt"/>
              <a:buAutoNum type="alphaLcParenR"/>
            </a:pPr>
            <a:r>
              <a:rPr lang="en-AU" dirty="0" smtClean="0"/>
              <a:t>Significant benefits can be achieved</a:t>
            </a:r>
          </a:p>
          <a:p>
            <a:pPr marL="230229" indent="-230229">
              <a:buFont typeface="+mj-lt"/>
              <a:buAutoNum type="alphaLcParenR"/>
            </a:pPr>
            <a:endParaRPr lang="en-GB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2"/>
            <a:ext cx="9906000" cy="6850063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9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31" y="0"/>
                <a:ext cx="574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10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5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2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AU" dirty="0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AU" dirty="0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AU" dirty="0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AU" dirty="0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AU" dirty="0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AU" dirty="0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AU" dirty="0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AU" dirty="0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AU" dirty="0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AU" dirty="0"/>
            </a:p>
          </p:txBody>
        </p:sp>
      </p:grpSp>
      <p:sp>
        <p:nvSpPr>
          <p:cNvPr id="160807" name="Rectangle 39"/>
          <p:cNvSpPr>
            <a:spLocks noGrp="1" noChangeArrowheads="1"/>
          </p:cNvSpPr>
          <p:nvPr>
            <p:ph type="ctrTitle"/>
          </p:nvPr>
        </p:nvSpPr>
        <p:spPr>
          <a:xfrm>
            <a:off x="825500" y="225427"/>
            <a:ext cx="8416925" cy="147161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0811" name="Rectangle 43"/>
          <p:cNvSpPr>
            <a:spLocks noGrp="1" noChangeArrowheads="1"/>
          </p:cNvSpPr>
          <p:nvPr>
            <p:ph type="subTitle" idx="1"/>
          </p:nvPr>
        </p:nvSpPr>
        <p:spPr>
          <a:xfrm>
            <a:off x="1489075" y="3887788"/>
            <a:ext cx="692785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0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245225"/>
            <a:ext cx="2311400" cy="477838"/>
          </a:xfr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2" name="Rectangle 41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2964" y="6245225"/>
            <a:ext cx="3140075" cy="477838"/>
          </a:xfr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3" name="Rectangle 4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5225"/>
            <a:ext cx="2311400" cy="477838"/>
          </a:xfrm>
        </p:spPr>
        <p:txBody>
          <a:bodyPr/>
          <a:lstStyle>
            <a:lvl1pPr>
              <a:defRPr/>
            </a:lvl1pPr>
          </a:lstStyle>
          <a:p>
            <a:fld id="{4549E1D4-684C-4C38-A5E3-E311DF62DA0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33E2F8-5857-44C3-A691-D16A61E9E37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25427"/>
            <a:ext cx="2228850" cy="57499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25427"/>
            <a:ext cx="6534150" cy="57499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289331-1722-4FFA-890C-B5F4D7AE4E2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2"/>
            <a:ext cx="9906000" cy="6850063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9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31" y="0"/>
                <a:ext cx="574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10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5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2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AU" dirty="0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AU" dirty="0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AU" dirty="0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AU" dirty="0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AU" dirty="0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AU" dirty="0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AU" dirty="0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AU" dirty="0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AU" dirty="0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AU" dirty="0"/>
            </a:p>
          </p:txBody>
        </p:sp>
      </p:grpSp>
      <p:pic>
        <p:nvPicPr>
          <p:cNvPr id="41" name="Picture 4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3" y="6326190"/>
            <a:ext cx="1154113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55" name="Rectangle 39"/>
          <p:cNvSpPr>
            <a:spLocks noGrp="1" noChangeArrowheads="1"/>
          </p:cNvSpPr>
          <p:nvPr>
            <p:ph type="ctrTitle"/>
          </p:nvPr>
        </p:nvSpPr>
        <p:spPr>
          <a:xfrm>
            <a:off x="663575" y="377827"/>
            <a:ext cx="8416925" cy="14716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2859" name="Rectangle 43"/>
          <p:cNvSpPr>
            <a:spLocks noGrp="1" noChangeArrowheads="1"/>
          </p:cNvSpPr>
          <p:nvPr>
            <p:ph type="subTitle" idx="1"/>
          </p:nvPr>
        </p:nvSpPr>
        <p:spPr>
          <a:xfrm>
            <a:off x="742950" y="2209800"/>
            <a:ext cx="8337550" cy="3430588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2" name="Rectangle 40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245225"/>
            <a:ext cx="2311400" cy="477838"/>
          </a:xfr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3" name="Rectangle 41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2964" y="6245225"/>
            <a:ext cx="3140075" cy="477838"/>
          </a:xfr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4" name="Rectangle 4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5225"/>
            <a:ext cx="2311400" cy="477838"/>
          </a:xfrm>
        </p:spPr>
        <p:txBody>
          <a:bodyPr/>
          <a:lstStyle>
            <a:lvl1pPr>
              <a:defRPr/>
            </a:lvl1pPr>
          </a:lstStyle>
          <a:p>
            <a:fld id="{E1B0352C-DE57-406E-8201-832376A2555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98E1AF-8239-4D82-932F-FE7AA7E7147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5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DCA48A-D751-42F9-81F5-30AD8420D89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446215"/>
            <a:ext cx="4381500" cy="4529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446215"/>
            <a:ext cx="4381500" cy="4529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14A9CE-98C1-4F32-AD77-6193B6724F8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2" y="1535113"/>
            <a:ext cx="43767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2" y="2174875"/>
            <a:ext cx="43767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E396EB-87E6-471F-9637-0124F438AA3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6AA395-9366-479C-BC1F-7B95AB80F2F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3DCC11-1D1E-4342-8E52-329C3B86FF1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2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0BAC0F-0284-4C2F-B6A7-EFDF35A178A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1B5131-EC36-428F-80BB-EC2D83FDF4E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2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2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2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A4CDD8-8025-4287-B1E2-A8815F41888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1D6F64-1FD4-4D84-B923-E67C879C162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25427"/>
            <a:ext cx="2228850" cy="57499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25427"/>
            <a:ext cx="6534150" cy="57499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9CE47A-E8BF-4661-8ABB-AC3FC37F59B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5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C70272-186C-49F8-A7D0-6A4732D1A52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446215"/>
            <a:ext cx="4381500" cy="4529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446215"/>
            <a:ext cx="4381500" cy="4529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9E35ED-BD35-4832-A2EB-2CF187FFF28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2" y="1535113"/>
            <a:ext cx="43767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2" y="2174875"/>
            <a:ext cx="43767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5FD516-BF48-4969-962C-09851F09734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54F9CF-EFC9-40CA-BB41-CCA38C2DA0D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EC8DDF-0C19-4CA1-8DE1-B64CA04E3E6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2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345F4A-2B90-4C84-9C0C-75A77B3D64A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2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2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2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D4FC00-74B0-4B4A-AF41-F3029DEF5A3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75" y="2"/>
            <a:ext cx="9906000" cy="6850063"/>
            <a:chOff x="1" y="0"/>
            <a:chExt cx="5763" cy="4316"/>
          </a:xfrm>
        </p:grpSpPr>
        <p:sp>
          <p:nvSpPr>
            <p:cNvPr id="11981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1981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1981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grpSp>
          <p:nvGrpSpPr>
            <p:cNvPr id="1036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1981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11981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11981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11981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9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11981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119820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11982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11982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11982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11982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119825" name="Freeform 17"/>
              <p:cNvSpPr>
                <a:spLocks/>
              </p:cNvSpPr>
              <p:nvPr userDrawn="1"/>
            </p:nvSpPr>
            <p:spPr bwMode="hidden">
              <a:xfrm>
                <a:off x="1131" y="0"/>
                <a:ext cx="574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11982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11982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</p:grpSp>
        <p:sp>
          <p:nvSpPr>
            <p:cNvPr id="119828" name="Freeform 20"/>
            <p:cNvSpPr>
              <a:spLocks/>
            </p:cNvSpPr>
            <p:nvPr/>
          </p:nvSpPr>
          <p:spPr bwMode="hidden">
            <a:xfrm>
              <a:off x="6" y="2901"/>
              <a:ext cx="610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1982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19830" name="Freeform 22"/>
            <p:cNvSpPr>
              <a:spLocks/>
            </p:cNvSpPr>
            <p:nvPr/>
          </p:nvSpPr>
          <p:spPr bwMode="hidden">
            <a:xfrm>
              <a:off x="4776" y="0"/>
              <a:ext cx="985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1983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1983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1983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1983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19835" name="Freeform 27"/>
            <p:cNvSpPr>
              <a:spLocks/>
            </p:cNvSpPr>
            <p:nvPr/>
          </p:nvSpPr>
          <p:spPr bwMode="hidden">
            <a:xfrm>
              <a:off x="6" y="0"/>
              <a:ext cx="272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1983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AU" dirty="0"/>
            </a:p>
          </p:txBody>
        </p:sp>
        <p:sp>
          <p:nvSpPr>
            <p:cNvPr id="11983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AU" dirty="0"/>
            </a:p>
          </p:txBody>
        </p:sp>
        <p:sp>
          <p:nvSpPr>
            <p:cNvPr id="11983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AU" dirty="0"/>
            </a:p>
          </p:txBody>
        </p:sp>
        <p:grpSp>
          <p:nvGrpSpPr>
            <p:cNvPr id="1048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1984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AU" dirty="0"/>
              </a:p>
            </p:txBody>
          </p:sp>
          <p:sp>
            <p:nvSpPr>
              <p:cNvPr id="11984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AU" dirty="0"/>
              </a:p>
            </p:txBody>
          </p:sp>
          <p:sp>
            <p:nvSpPr>
              <p:cNvPr id="11984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AU" dirty="0"/>
              </a:p>
            </p:txBody>
          </p:sp>
          <p:sp>
            <p:nvSpPr>
              <p:cNvPr id="11984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AU" dirty="0"/>
              </a:p>
            </p:txBody>
          </p:sp>
          <p:sp>
            <p:nvSpPr>
              <p:cNvPr id="11984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AU" dirty="0"/>
              </a:p>
            </p:txBody>
          </p:sp>
        </p:grpSp>
        <p:sp>
          <p:nvSpPr>
            <p:cNvPr id="11984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AU" dirty="0"/>
            </a:p>
          </p:txBody>
        </p:sp>
        <p:sp>
          <p:nvSpPr>
            <p:cNvPr id="11984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AU" dirty="0"/>
            </a:p>
          </p:txBody>
        </p:sp>
      </p:grpSp>
      <p:sp>
        <p:nvSpPr>
          <p:cNvPr id="102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25425"/>
            <a:ext cx="8915400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59" tIns="48277" rIns="96559" bIns="48277" numCol="1" anchor="ctr" anchorCtr="1" compatLnSpc="1">
            <a:prstTxWarp prst="textNoShape">
              <a:avLst/>
            </a:prstTxWarp>
          </a:bodyPr>
          <a:lstStyle/>
          <a:p>
            <a:pPr lvl="0"/>
            <a:endParaRPr lang="en-GB" smtClean="0"/>
          </a:p>
        </p:txBody>
      </p:sp>
      <p:sp>
        <p:nvSpPr>
          <p:cNvPr id="11984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9" tIns="48277" rIns="96559" bIns="48277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1984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2964" y="6245225"/>
            <a:ext cx="31400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9" tIns="48277" rIns="96559" bIns="48277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1985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9" tIns="48277" rIns="96559" bIns="48277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fld id="{66909E0E-F9BA-4B01-B4B2-6DFF46939712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1985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446215"/>
            <a:ext cx="8915400" cy="452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9" tIns="48277" rIns="96559" bIns="482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pic>
        <p:nvPicPr>
          <p:cNvPr id="1032" name="Picture 48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2950" y="6173790"/>
            <a:ext cx="14890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90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68375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</a:defRPr>
      </a:lvl1pPr>
      <a:lvl2pPr algn="ctr" defTabSz="968375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 Black" pitchFamily="34" charset="0"/>
        </a:defRPr>
      </a:lvl2pPr>
      <a:lvl3pPr algn="ctr" defTabSz="968375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 Black" pitchFamily="34" charset="0"/>
        </a:defRPr>
      </a:lvl3pPr>
      <a:lvl4pPr algn="ctr" defTabSz="968375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 Black" pitchFamily="34" charset="0"/>
        </a:defRPr>
      </a:lvl4pPr>
      <a:lvl5pPr algn="ctr" defTabSz="968375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 Black" pitchFamily="34" charset="0"/>
        </a:defRPr>
      </a:lvl5pPr>
      <a:lvl6pPr marL="457200" algn="ctr" defTabSz="968375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 Black" pitchFamily="34" charset="0"/>
        </a:defRPr>
      </a:lvl6pPr>
      <a:lvl7pPr marL="914400" algn="ctr" defTabSz="968375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 Black" pitchFamily="34" charset="0"/>
        </a:defRPr>
      </a:lvl7pPr>
      <a:lvl8pPr marL="1371600" algn="ctr" defTabSz="968375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 Black" pitchFamily="34" charset="0"/>
        </a:defRPr>
      </a:lvl8pPr>
      <a:lvl9pPr marL="1828800" algn="ctr" defTabSz="968375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 Black" pitchFamily="34" charset="0"/>
        </a:defRPr>
      </a:lvl9pPr>
    </p:titleStyle>
    <p:bodyStyle>
      <a:lvl1pPr marL="363538" indent="-363538" algn="l" defTabSz="968375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q"/>
        <a:defRPr sz="2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85813" indent="-303213" algn="l" defTabSz="968375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204913" indent="-236538" algn="l" defTabSz="96837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marL="1690688" indent="-244475" algn="l" defTabSz="968375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marL="2173288" indent="-239713" algn="l" defTabSz="968375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2630488" indent="-239713" algn="l" defTabSz="968375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3087688" indent="-239713" algn="l" defTabSz="968375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3544888" indent="-239713" algn="l" defTabSz="968375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4002088" indent="-239713" algn="l" defTabSz="968375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3175" y="2"/>
            <a:ext cx="9906000" cy="6850063"/>
            <a:chOff x="1" y="0"/>
            <a:chExt cx="5763" cy="4316"/>
          </a:xfrm>
        </p:grpSpPr>
        <p:sp>
          <p:nvSpPr>
            <p:cNvPr id="15769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5770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5770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grpSp>
          <p:nvGrpSpPr>
            <p:cNvPr id="1332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5770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15770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15770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15770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9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15770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157708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15770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15771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15771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15771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157713" name="Freeform 17"/>
              <p:cNvSpPr>
                <a:spLocks/>
              </p:cNvSpPr>
              <p:nvPr userDrawn="1"/>
            </p:nvSpPr>
            <p:spPr bwMode="hidden">
              <a:xfrm>
                <a:off x="1131" y="0"/>
                <a:ext cx="574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15771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  <p:sp>
            <p:nvSpPr>
              <p:cNvPr id="15771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AU" dirty="0"/>
              </a:p>
            </p:txBody>
          </p:sp>
        </p:grpSp>
        <p:sp>
          <p:nvSpPr>
            <p:cNvPr id="157716" name="Freeform 20"/>
            <p:cNvSpPr>
              <a:spLocks/>
            </p:cNvSpPr>
            <p:nvPr/>
          </p:nvSpPr>
          <p:spPr bwMode="hidden">
            <a:xfrm>
              <a:off x="6" y="2901"/>
              <a:ext cx="610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5771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57718" name="Freeform 22"/>
            <p:cNvSpPr>
              <a:spLocks/>
            </p:cNvSpPr>
            <p:nvPr/>
          </p:nvSpPr>
          <p:spPr bwMode="hidden">
            <a:xfrm>
              <a:off x="4776" y="0"/>
              <a:ext cx="985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5771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5772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5772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5772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57723" name="Freeform 27"/>
            <p:cNvSpPr>
              <a:spLocks/>
            </p:cNvSpPr>
            <p:nvPr/>
          </p:nvSpPr>
          <p:spPr bwMode="hidden">
            <a:xfrm>
              <a:off x="6" y="0"/>
              <a:ext cx="272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AU" dirty="0"/>
            </a:p>
          </p:txBody>
        </p:sp>
        <p:sp>
          <p:nvSpPr>
            <p:cNvPr id="15772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AU" dirty="0"/>
            </a:p>
          </p:txBody>
        </p:sp>
        <p:sp>
          <p:nvSpPr>
            <p:cNvPr id="15772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AU" dirty="0"/>
            </a:p>
          </p:txBody>
        </p:sp>
        <p:sp>
          <p:nvSpPr>
            <p:cNvPr id="15772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AU" dirty="0"/>
            </a:p>
          </p:txBody>
        </p:sp>
        <p:grpSp>
          <p:nvGrpSpPr>
            <p:cNvPr id="1333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5772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AU" dirty="0"/>
              </a:p>
            </p:txBody>
          </p:sp>
          <p:sp>
            <p:nvSpPr>
              <p:cNvPr id="15772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AU" dirty="0"/>
              </a:p>
            </p:txBody>
          </p:sp>
          <p:sp>
            <p:nvSpPr>
              <p:cNvPr id="15773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AU" dirty="0"/>
              </a:p>
            </p:txBody>
          </p:sp>
          <p:sp>
            <p:nvSpPr>
              <p:cNvPr id="15773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AU" dirty="0"/>
              </a:p>
            </p:txBody>
          </p:sp>
          <p:sp>
            <p:nvSpPr>
              <p:cNvPr id="15773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AU" dirty="0"/>
              </a:p>
            </p:txBody>
          </p:sp>
        </p:grpSp>
        <p:sp>
          <p:nvSpPr>
            <p:cNvPr id="157733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AU" dirty="0"/>
            </a:p>
          </p:txBody>
        </p:sp>
        <p:sp>
          <p:nvSpPr>
            <p:cNvPr id="157734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AU" dirty="0"/>
            </a:p>
          </p:txBody>
        </p:sp>
      </p:grpSp>
      <p:sp>
        <p:nvSpPr>
          <p:cNvPr id="1331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25425"/>
            <a:ext cx="8915400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59" tIns="48277" rIns="96559" bIns="48277" numCol="1" anchor="ctr" anchorCtr="1" compatLnSpc="1">
            <a:prstTxWarp prst="textNoShape">
              <a:avLst/>
            </a:prstTxWarp>
          </a:bodyPr>
          <a:lstStyle/>
          <a:p>
            <a:pPr lvl="0"/>
            <a:endParaRPr lang="en-GB" smtClean="0"/>
          </a:p>
        </p:txBody>
      </p:sp>
      <p:sp>
        <p:nvSpPr>
          <p:cNvPr id="15773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9" tIns="48277" rIns="96559" bIns="48277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5773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2964" y="6245225"/>
            <a:ext cx="31400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9" tIns="48277" rIns="96559" bIns="48277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5773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9" tIns="48277" rIns="96559" bIns="48277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fld id="{FBDAF06E-3F46-43C6-87C2-6486624286FC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5773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446215"/>
            <a:ext cx="8915400" cy="452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9" tIns="48277" rIns="96559" bIns="482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pic>
        <p:nvPicPr>
          <p:cNvPr id="13320" name="Picture 44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2953" y="6326190"/>
            <a:ext cx="1154113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WordArt 45"/>
          <p:cNvSpPr>
            <a:spLocks noChangeArrowheads="1" noChangeShapeType="1" noTextEdit="1"/>
          </p:cNvSpPr>
          <p:nvPr userDrawn="1"/>
        </p:nvSpPr>
        <p:spPr bwMode="auto">
          <a:xfrm>
            <a:off x="1071564" y="531813"/>
            <a:ext cx="7680325" cy="5095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AU" sz="2800" kern="10" dirty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e-GP Readiness Assessment Report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1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68375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+mj-lt"/>
          <a:ea typeface="+mj-ea"/>
          <a:cs typeface="+mj-cs"/>
        </a:defRPr>
      </a:lvl1pPr>
      <a:lvl2pPr algn="ctr" defTabSz="968375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 Black" pitchFamily="34" charset="0"/>
        </a:defRPr>
      </a:lvl2pPr>
      <a:lvl3pPr algn="ctr" defTabSz="968375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 Black" pitchFamily="34" charset="0"/>
        </a:defRPr>
      </a:lvl3pPr>
      <a:lvl4pPr algn="ctr" defTabSz="968375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 Black" pitchFamily="34" charset="0"/>
        </a:defRPr>
      </a:lvl4pPr>
      <a:lvl5pPr algn="ctr" defTabSz="968375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 Black" pitchFamily="34" charset="0"/>
        </a:defRPr>
      </a:lvl5pPr>
      <a:lvl6pPr marL="457200" algn="ctr" defTabSz="968375" rtl="0" fontAlgn="base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 Black" pitchFamily="34" charset="0"/>
        </a:defRPr>
      </a:lvl6pPr>
      <a:lvl7pPr marL="914400" algn="ctr" defTabSz="968375" rtl="0" fontAlgn="base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 Black" pitchFamily="34" charset="0"/>
        </a:defRPr>
      </a:lvl7pPr>
      <a:lvl8pPr marL="1371600" algn="ctr" defTabSz="968375" rtl="0" fontAlgn="base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 Black" pitchFamily="34" charset="0"/>
        </a:defRPr>
      </a:lvl8pPr>
      <a:lvl9pPr marL="1828800" algn="ctr" defTabSz="968375" rtl="0" fontAlgn="base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 Black" pitchFamily="34" charset="0"/>
        </a:defRPr>
      </a:lvl9pPr>
    </p:titleStyle>
    <p:bodyStyle>
      <a:lvl1pPr marL="363538" indent="-363538" algn="l" defTabSz="968375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85813" indent="-303213" algn="l" defTabSz="968375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204913" indent="-236538" algn="l" defTabSz="96837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marL="1690688" indent="-244475" algn="l" defTabSz="968375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marL="2173288" indent="-239713" algn="l" defTabSz="968375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2630488" indent="-239713" algn="l" defTabSz="968375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3087688" indent="-239713" algn="l" defTabSz="968375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3544888" indent="-239713" algn="l" defTabSz="968375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4002088" indent="-239713" algn="l" defTabSz="968375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avid.mcdermont@intgov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dbegp.or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package" Target="../embeddings/Microsoft_Word_Document1.docx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nance.wa.gov.au/governmentprocuremen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663575" y="531815"/>
            <a:ext cx="8829675" cy="3584575"/>
          </a:xfrm>
        </p:spPr>
        <p:txBody>
          <a:bodyPr/>
          <a:lstStyle/>
          <a:p>
            <a:pPr eaLnBrk="1" hangingPunct="1"/>
            <a:r>
              <a:rPr lang="en-US" sz="2800" i="1" dirty="0"/>
              <a:t>Regional Conference on Public </a:t>
            </a:r>
            <a:r>
              <a:rPr lang="en-US" sz="2800" i="1" dirty="0" smtClean="0"/>
              <a:t>Procurement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dirty="0" smtClean="0"/>
              <a:t>June 23</a:t>
            </a:r>
            <a:r>
              <a:rPr lang="en-US" sz="2400" baseline="30000" dirty="0" smtClean="0"/>
              <a:t>rd</a:t>
            </a:r>
            <a:r>
              <a:rPr lang="en-US" sz="2400" dirty="0"/>
              <a:t> </a:t>
            </a:r>
            <a:r>
              <a:rPr lang="en-US" sz="2400" dirty="0" smtClean="0"/>
              <a:t>2014</a:t>
            </a:r>
            <a:br>
              <a:rPr lang="en-US" sz="2400" dirty="0" smtClean="0"/>
            </a:br>
            <a:r>
              <a:rPr lang="en-US" sz="2400" dirty="0" smtClean="0"/>
              <a:t> Port </a:t>
            </a:r>
            <a:r>
              <a:rPr lang="en-US" sz="2400" dirty="0"/>
              <a:t>of </a:t>
            </a:r>
            <a:r>
              <a:rPr lang="en-US" sz="2400" dirty="0" smtClean="0"/>
              <a:t>Spain, Republic of Trinidad </a:t>
            </a:r>
            <a:r>
              <a:rPr lang="en-US" sz="2400" dirty="0"/>
              <a:t>and </a:t>
            </a:r>
            <a:r>
              <a:rPr lang="en-US" sz="2400" dirty="0" smtClean="0"/>
              <a:t>Tobago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AU" sz="3600" dirty="0" smtClean="0">
                <a:latin typeface="Calibri" pitchFamily="34" charset="0"/>
              </a:rPr>
              <a:t/>
            </a:r>
            <a:br>
              <a:rPr lang="en-AU" sz="3600" dirty="0" smtClean="0">
                <a:latin typeface="Calibri" pitchFamily="34" charset="0"/>
              </a:rPr>
            </a:br>
            <a:endParaRPr lang="en-US" sz="2000" dirty="0" smtClean="0"/>
          </a:p>
        </p:txBody>
      </p:sp>
      <p:sp>
        <p:nvSpPr>
          <p:cNvPr id="158723" name="Rectangle 3"/>
          <p:cNvSpPr>
            <a:spLocks noGrp="1" noChangeArrowheads="1"/>
          </p:cNvSpPr>
          <p:nvPr>
            <p:ph idx="1"/>
          </p:nvPr>
        </p:nvSpPr>
        <p:spPr>
          <a:xfrm>
            <a:off x="495300" y="2895600"/>
            <a:ext cx="8915400" cy="3079750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AU" sz="2800" dirty="0" smtClean="0">
                <a:effectLst/>
                <a:latin typeface="Calibri" pitchFamily="34" charset="0"/>
              </a:rPr>
              <a:t>GOVERNMENT PROCUREMENT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AU" sz="2800" dirty="0" smtClean="0">
                <a:effectLst/>
                <a:latin typeface="Calibri" pitchFamily="34" charset="0"/>
              </a:rPr>
              <a:t>FOR REGIONAL INTEGRATION</a:t>
            </a:r>
            <a:endParaRPr lang="en-AU" sz="2800" dirty="0" smtClean="0"/>
          </a:p>
          <a:p>
            <a:pPr algn="ctr" eaLnBrk="1" hangingPunct="1">
              <a:buFont typeface="Wingdings" pitchFamily="2" charset="2"/>
              <a:buNone/>
            </a:pPr>
            <a:endParaRPr lang="en-AU" dirty="0" smtClean="0"/>
          </a:p>
          <a:p>
            <a:pPr algn="ctr" eaLnBrk="1" hangingPunct="1">
              <a:buFont typeface="Wingdings" pitchFamily="2" charset="2"/>
              <a:buNone/>
            </a:pPr>
            <a:r>
              <a:rPr lang="en-AU" dirty="0" smtClean="0"/>
              <a:t>David McDermont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AU" dirty="0" smtClean="0"/>
              <a:t>International Governance Solutions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AU" dirty="0" smtClean="0">
                <a:hlinkClick r:id="rId3"/>
              </a:rPr>
              <a:t>david.mcdermont@intgov.com</a:t>
            </a:r>
            <a:endParaRPr lang="en-AU" dirty="0" smtClean="0"/>
          </a:p>
          <a:p>
            <a:pPr algn="ctr" eaLnBrk="1" hangingPunct="1">
              <a:buFont typeface="Wingdings" pitchFamily="2" charset="2"/>
              <a:buNone/>
            </a:pPr>
            <a:r>
              <a:rPr lang="en-AU" dirty="0" smtClean="0"/>
              <a:t>www.intgov.com</a:t>
            </a:r>
            <a:endParaRPr lang="en-US" dirty="0" smtClean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375"/>
            <a:fld id="{3DA388F6-D031-4EFF-BAE5-3A90FD30C719}" type="slidenum">
              <a:rPr lang="en-US"/>
              <a:pPr defTabSz="968375"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1"/>
            <a:ext cx="8915400" cy="1447802"/>
          </a:xfrm>
        </p:spPr>
        <p:txBody>
          <a:bodyPr/>
          <a:lstStyle/>
          <a:p>
            <a:pPr eaLnBrk="1" hangingPunct="1"/>
            <a:r>
              <a:rPr lang="en-US" sz="2800" b="0" dirty="0" smtClean="0">
                <a:solidFill>
                  <a:srgbClr val="FFFF00"/>
                </a:solidFill>
              </a:rPr>
              <a:t>How Systems make e-GP Effective - 3</a:t>
            </a:r>
            <a:endParaRPr lang="en-US" sz="2800" dirty="0" smtClean="0"/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495300" y="1295400"/>
            <a:ext cx="8915400" cy="46799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AU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375"/>
            <a:fld id="{E45A8E29-CD1A-4ED3-A97C-DA58062DAFB6}" type="slidenum">
              <a:rPr lang="en-US"/>
              <a:pPr defTabSz="968375"/>
              <a:t>10</a:t>
            </a:fld>
            <a:endParaRPr lang="en-US" dirty="0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685802" y="1371601"/>
            <a:ext cx="8686799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US" b="1" dirty="0" smtClean="0">
                <a:solidFill>
                  <a:srgbClr val="000000"/>
                </a:solidFill>
              </a:rPr>
              <a:t>They support  </a:t>
            </a:r>
            <a:r>
              <a:rPr lang="en-US" b="1" dirty="0">
                <a:solidFill>
                  <a:srgbClr val="000000"/>
                </a:solidFill>
              </a:rPr>
              <a:t>i</a:t>
            </a:r>
            <a:r>
              <a:rPr lang="en-US" b="1" dirty="0" smtClean="0">
                <a:solidFill>
                  <a:srgbClr val="000000"/>
                </a:solidFill>
              </a:rPr>
              <a:t>mproved procurement planning and management</a:t>
            </a:r>
          </a:p>
          <a:p>
            <a:pPr marL="342900" indent="-342900">
              <a:buFont typeface="Wingdings" charset="2"/>
              <a:buChar char="q"/>
            </a:pPr>
            <a:endParaRPr lang="en-US" b="1" dirty="0" smtClean="0"/>
          </a:p>
          <a:p>
            <a:pPr marL="800100" lvl="1" indent="-342900">
              <a:buFont typeface="Wingdings" charset="2"/>
              <a:buChar char="q"/>
            </a:pPr>
            <a:r>
              <a:rPr lang="en-US" sz="1800" b="1" dirty="0" smtClean="0">
                <a:solidFill>
                  <a:srgbClr val="FFFF00"/>
                </a:solidFill>
              </a:rPr>
              <a:t>Cumulative market, process and performance data available</a:t>
            </a:r>
          </a:p>
          <a:p>
            <a:pPr marL="800100" lvl="1" indent="-342900">
              <a:buFont typeface="Wingdings" charset="2"/>
              <a:buChar char="q"/>
            </a:pPr>
            <a:r>
              <a:rPr lang="en-US" sz="1800" b="1" dirty="0" smtClean="0">
                <a:solidFill>
                  <a:srgbClr val="FFFF00"/>
                </a:solidFill>
              </a:rPr>
              <a:t>Management and reporting templates </a:t>
            </a:r>
          </a:p>
          <a:p>
            <a:pPr marL="800100" lvl="1" indent="-342900">
              <a:buFont typeface="Wingdings" charset="2"/>
              <a:buChar char="q"/>
            </a:pPr>
            <a:r>
              <a:rPr lang="en-US" sz="1800" b="1" dirty="0" smtClean="0">
                <a:solidFill>
                  <a:srgbClr val="FFFF00"/>
                </a:solidFill>
              </a:rPr>
              <a:t>Ad hoc reports on issues can be generated</a:t>
            </a:r>
          </a:p>
          <a:p>
            <a:pPr marL="800100" lvl="1" indent="-342900">
              <a:buFont typeface="Wingdings" charset="2"/>
              <a:buChar char="q"/>
            </a:pPr>
            <a:r>
              <a:rPr lang="en-US" sz="1800" b="1" dirty="0" smtClean="0">
                <a:solidFill>
                  <a:srgbClr val="FFFF00"/>
                </a:solidFill>
              </a:rPr>
              <a:t>Roles and responsibilities can be more closely monitored</a:t>
            </a:r>
          </a:p>
          <a:p>
            <a:pPr marL="800100" lvl="1" indent="-342900">
              <a:buFont typeface="Wingdings" charset="2"/>
              <a:buChar char="q"/>
            </a:pPr>
            <a:r>
              <a:rPr lang="en-US" sz="1800" b="1" dirty="0" smtClean="0">
                <a:solidFill>
                  <a:srgbClr val="FFFF00"/>
                </a:solidFill>
              </a:rPr>
              <a:t>Provide data to support decisions, changes, sanctions</a:t>
            </a:r>
          </a:p>
          <a:p>
            <a:pPr lvl="1"/>
            <a:endParaRPr lang="en-US" sz="1800" b="1" dirty="0" smtClean="0">
              <a:solidFill>
                <a:srgbClr val="FFFF00"/>
              </a:solidFill>
            </a:endParaRPr>
          </a:p>
          <a:p>
            <a:endParaRPr lang="en-US" b="1" dirty="0"/>
          </a:p>
          <a:p>
            <a:pPr lvl="1"/>
            <a:endParaRPr lang="en-US" sz="1800" b="1" dirty="0" smtClean="0">
              <a:solidFill>
                <a:srgbClr val="FFFF00"/>
              </a:solidFill>
            </a:endParaRPr>
          </a:p>
          <a:p>
            <a:pPr lvl="1"/>
            <a:endParaRPr lang="en-US" sz="1800" b="1" dirty="0">
              <a:solidFill>
                <a:srgbClr val="FFFF00"/>
              </a:solidFill>
            </a:endParaRPr>
          </a:p>
          <a:p>
            <a:r>
              <a:rPr lang="en-US" sz="1800" b="1" dirty="0">
                <a:solidFill>
                  <a:srgbClr val="FFFF00"/>
                </a:solidFill>
              </a:rPr>
              <a:t>    </a:t>
            </a:r>
          </a:p>
          <a:p>
            <a:pPr lvl="1"/>
            <a:endParaRPr lang="en-US" sz="1800" b="1" dirty="0" smtClean="0">
              <a:solidFill>
                <a:srgbClr val="FFFF00"/>
              </a:solidFill>
            </a:endParaRPr>
          </a:p>
          <a:p>
            <a:endParaRPr lang="en-US" sz="1800" b="1" dirty="0">
              <a:solidFill>
                <a:srgbClr val="FFFF00"/>
              </a:solidFill>
            </a:endParaRPr>
          </a:p>
        </p:txBody>
      </p:sp>
      <p:pic>
        <p:nvPicPr>
          <p:cNvPr id="32773" name="Picture 4" descr="ec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4267200"/>
            <a:ext cx="27416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468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25427"/>
            <a:ext cx="8915400" cy="1222375"/>
          </a:xfrm>
        </p:spPr>
        <p:txBody>
          <a:bodyPr/>
          <a:lstStyle/>
          <a:p>
            <a:pPr eaLnBrk="1" hangingPunct="1"/>
            <a:r>
              <a:rPr lang="en-US" sz="2800" b="0" dirty="0" smtClean="0">
                <a:solidFill>
                  <a:srgbClr val="FFFF00"/>
                </a:solidFill>
              </a:rPr>
              <a:t>What International Practice Tells Us - 1</a:t>
            </a:r>
            <a:endParaRPr lang="en-US" sz="2800" dirty="0" smtClean="0"/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495300" y="1371600"/>
            <a:ext cx="8915400" cy="46037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AU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AU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AU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AU" dirty="0" smtClean="0">
              <a:solidFill>
                <a:schemeClr val="tx1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dirty="0" smtClean="0">
              <a:solidFill>
                <a:schemeClr val="tx1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375"/>
            <a:fld id="{E45A8E29-CD1A-4ED3-A97C-DA58062DAFB6}" type="slidenum">
              <a:rPr lang="en-US"/>
              <a:pPr defTabSz="968375"/>
              <a:t>11</a:t>
            </a:fld>
            <a:endParaRPr lang="en-US" dirty="0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685802" y="1371601"/>
            <a:ext cx="8686799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Based on International surveys and experience in 20 countries e-procurement systems have:</a:t>
            </a:r>
          </a:p>
          <a:p>
            <a:endParaRPr lang="en-US" b="1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800" b="1" dirty="0" smtClean="0"/>
              <a:t> </a:t>
            </a:r>
            <a:r>
              <a:rPr lang="en-US" sz="1800" b="1" dirty="0"/>
              <a:t>I</a:t>
            </a:r>
            <a:r>
              <a:rPr lang="en-US" sz="1800" b="1" dirty="0" smtClean="0"/>
              <a:t>mproved the use </a:t>
            </a:r>
            <a:r>
              <a:rPr lang="en-US" sz="1800" b="1" dirty="0"/>
              <a:t>of  information and process efficiency/transparency </a:t>
            </a:r>
            <a:r>
              <a:rPr lang="en-US" sz="1800" b="1" dirty="0" smtClean="0"/>
              <a:t>(supplier information sets, savings 5-15%)</a:t>
            </a:r>
          </a:p>
          <a:p>
            <a:pPr marL="342900" indent="-342900">
              <a:buFont typeface="+mj-lt"/>
              <a:buAutoNum type="arabicPeriod"/>
            </a:pPr>
            <a:endParaRPr lang="en-US" sz="1800" b="1" dirty="0"/>
          </a:p>
          <a:p>
            <a:pPr marL="342900" indent="-342900">
              <a:buFont typeface="+mj-lt"/>
              <a:buAutoNum type="arabicPeriod"/>
            </a:pPr>
            <a:r>
              <a:rPr lang="en-US" sz="1800" b="1" dirty="0"/>
              <a:t>S</a:t>
            </a:r>
            <a:r>
              <a:rPr lang="en-US" sz="1800" b="1" dirty="0" smtClean="0"/>
              <a:t>hifted focus and resources from process to better planning and management.  </a:t>
            </a:r>
            <a:r>
              <a:rPr lang="en-US" sz="1800" b="1" dirty="0"/>
              <a:t>E</a:t>
            </a:r>
            <a:r>
              <a:rPr lang="en-US" sz="1800" b="1" dirty="0" smtClean="0"/>
              <a:t>nabled the use  of Framework Agreements , e-Auctions</a:t>
            </a:r>
          </a:p>
          <a:p>
            <a:pPr marL="342900" indent="-342900">
              <a:buFont typeface="+mj-lt"/>
              <a:buAutoNum type="arabicPeriod"/>
            </a:pPr>
            <a:endParaRPr lang="en-US" sz="1800" b="1" dirty="0"/>
          </a:p>
          <a:p>
            <a:pPr marL="342900" indent="-342900">
              <a:buFont typeface="+mj-lt"/>
              <a:buAutoNum type="arabicPeriod"/>
            </a:pPr>
            <a:r>
              <a:rPr lang="en-US" sz="1800" b="1" dirty="0" smtClean="0"/>
              <a:t> </a:t>
            </a:r>
            <a:r>
              <a:rPr lang="en-US" sz="1800" b="1" dirty="0"/>
              <a:t>E</a:t>
            </a:r>
            <a:r>
              <a:rPr lang="en-US" sz="1800" b="1" dirty="0" smtClean="0"/>
              <a:t>nabled better measurement of buyer and supplier satisfaction and its improvement (50 up  to 85%)</a:t>
            </a:r>
          </a:p>
          <a:p>
            <a:endParaRPr lang="en-US" sz="1800" b="1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800" b="1" dirty="0" smtClean="0"/>
              <a:t>Provided clear, accessible, public  information on policy, procurement process and decisions</a:t>
            </a:r>
          </a:p>
          <a:p>
            <a:endParaRPr lang="en-US" sz="1800" b="1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800" b="1" dirty="0" smtClean="0"/>
              <a:t>  Provided data on effectiveness of MSME policies (e.g. participation rates)</a:t>
            </a:r>
          </a:p>
          <a:p>
            <a:endParaRPr lang="en-US" b="1" dirty="0"/>
          </a:p>
          <a:p>
            <a:endParaRPr lang="en-US" b="1" dirty="0"/>
          </a:p>
          <a:p>
            <a:pPr marL="457200" indent="-457200">
              <a:buFont typeface="+mj-lt"/>
              <a:buAutoNum type="arabicPeriod"/>
            </a:pPr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1180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25427"/>
            <a:ext cx="8915400" cy="993773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FFFF00"/>
                </a:solidFill>
              </a:rPr>
              <a:t>e-P Systems Role in Reducing Corruption </a:t>
            </a:r>
            <a:endParaRPr lang="en-US" sz="2400" dirty="0" smtClean="0"/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495300" y="1143000"/>
            <a:ext cx="8915400" cy="4876800"/>
          </a:xfrm>
        </p:spPr>
        <p:txBody>
          <a:bodyPr/>
          <a:lstStyle/>
          <a:p>
            <a:r>
              <a:rPr lang="en-US" sz="1800" dirty="0" smtClean="0">
                <a:effectLst/>
              </a:rPr>
              <a:t>Avoids </a:t>
            </a:r>
            <a:r>
              <a:rPr lang="en-US" sz="1800" dirty="0">
                <a:effectLst/>
              </a:rPr>
              <a:t>unnecessary </a:t>
            </a:r>
            <a:r>
              <a:rPr lang="en-US" sz="1800" dirty="0" smtClean="0">
                <a:effectLst/>
              </a:rPr>
              <a:t>projects, improves process and project  transparency </a:t>
            </a:r>
            <a:r>
              <a:rPr lang="en-US" sz="1800" dirty="0">
                <a:effectLst/>
              </a:rPr>
              <a:t>in </a:t>
            </a:r>
            <a:r>
              <a:rPr lang="en-US" sz="1800" dirty="0" smtClean="0">
                <a:effectLst/>
              </a:rPr>
              <a:t> planning and  decision making</a:t>
            </a:r>
          </a:p>
          <a:p>
            <a:pPr marL="0" indent="0">
              <a:buNone/>
            </a:pPr>
            <a:endParaRPr lang="en-AU" sz="1800" dirty="0">
              <a:effectLst/>
            </a:endParaRPr>
          </a:p>
          <a:p>
            <a:r>
              <a:rPr lang="en-US" sz="1800" dirty="0" smtClean="0">
                <a:effectLst/>
              </a:rPr>
              <a:t>Assists standardisation of  </a:t>
            </a:r>
            <a:r>
              <a:rPr lang="en-US" sz="1800" dirty="0">
                <a:effectLst/>
              </a:rPr>
              <a:t>tender </a:t>
            </a:r>
            <a:r>
              <a:rPr lang="en-US" sz="1800" dirty="0" smtClean="0">
                <a:effectLst/>
              </a:rPr>
              <a:t>documentation, promotes a transparent  </a:t>
            </a:r>
            <a:r>
              <a:rPr lang="en-US" sz="1800" dirty="0">
                <a:effectLst/>
              </a:rPr>
              <a:t>bidding </a:t>
            </a:r>
            <a:r>
              <a:rPr lang="en-US" sz="1800" dirty="0" smtClean="0">
                <a:effectLst/>
              </a:rPr>
              <a:t>procedure</a:t>
            </a:r>
          </a:p>
          <a:p>
            <a:pPr marL="0" indent="0">
              <a:buNone/>
            </a:pPr>
            <a:endParaRPr lang="en-AU" sz="1800" dirty="0">
              <a:effectLst/>
            </a:endParaRPr>
          </a:p>
          <a:p>
            <a:r>
              <a:rPr lang="en-US" sz="1800" dirty="0" smtClean="0">
                <a:effectLst/>
              </a:rPr>
              <a:t>Increases </a:t>
            </a:r>
            <a:r>
              <a:rPr lang="en-US" sz="1800" dirty="0">
                <a:effectLst/>
              </a:rPr>
              <a:t>tender competition, </a:t>
            </a:r>
            <a:r>
              <a:rPr lang="en-US" sz="1800" dirty="0" smtClean="0">
                <a:effectLst/>
              </a:rPr>
              <a:t>provides real time, auditable  </a:t>
            </a:r>
            <a:r>
              <a:rPr lang="en-US" sz="1800" dirty="0">
                <a:effectLst/>
              </a:rPr>
              <a:t>information, a</a:t>
            </a:r>
            <a:r>
              <a:rPr lang="en-US" sz="1800" dirty="0" smtClean="0">
                <a:effectLst/>
              </a:rPr>
              <a:t>utomation </a:t>
            </a:r>
            <a:r>
              <a:rPr lang="en-US" sz="1800" dirty="0">
                <a:effectLst/>
              </a:rPr>
              <a:t>of tender </a:t>
            </a:r>
            <a:r>
              <a:rPr lang="en-US" sz="1800" dirty="0" smtClean="0">
                <a:effectLst/>
              </a:rPr>
              <a:t>process, reduced </a:t>
            </a:r>
            <a:r>
              <a:rPr lang="en-US" sz="1800" dirty="0">
                <a:effectLst/>
              </a:rPr>
              <a:t>human interaction</a:t>
            </a:r>
            <a:r>
              <a:rPr lang="en-US" sz="1800" dirty="0" smtClean="0">
                <a:effectLst/>
              </a:rPr>
              <a:t>.</a:t>
            </a:r>
          </a:p>
          <a:p>
            <a:pPr marL="0" indent="0">
              <a:buNone/>
            </a:pPr>
            <a:endParaRPr lang="en-AU" sz="1800" dirty="0">
              <a:effectLst/>
            </a:endParaRPr>
          </a:p>
          <a:p>
            <a:r>
              <a:rPr lang="en-US" sz="1800" dirty="0" smtClean="0">
                <a:effectLst/>
              </a:rPr>
              <a:t>Better monitoring </a:t>
            </a:r>
            <a:r>
              <a:rPr lang="en-US" sz="1800" dirty="0">
                <a:effectLst/>
              </a:rPr>
              <a:t>of contract execution  </a:t>
            </a:r>
            <a:r>
              <a:rPr lang="en-US" sz="1800" dirty="0" smtClean="0">
                <a:effectLst/>
              </a:rPr>
              <a:t>and  accountability with increased contract performance</a:t>
            </a:r>
          </a:p>
          <a:p>
            <a:pPr marL="0" indent="0">
              <a:buNone/>
            </a:pPr>
            <a:endParaRPr lang="en-AU" sz="1800" dirty="0">
              <a:effectLst/>
            </a:endParaRPr>
          </a:p>
          <a:p>
            <a:r>
              <a:rPr lang="en-US" sz="1800" dirty="0" smtClean="0">
                <a:effectLst/>
              </a:rPr>
              <a:t>Better, </a:t>
            </a:r>
            <a:r>
              <a:rPr lang="en-US" sz="1800" dirty="0">
                <a:effectLst/>
              </a:rPr>
              <a:t>transparent and </a:t>
            </a:r>
            <a:r>
              <a:rPr lang="en-US" sz="1800" dirty="0" smtClean="0">
                <a:effectLst/>
              </a:rPr>
              <a:t>open  procurement focused audits, more co</a:t>
            </a:r>
            <a:r>
              <a:rPr lang="en-US" sz="1800" dirty="0">
                <a:effectLst/>
              </a:rPr>
              <a:t>-</a:t>
            </a:r>
            <a:r>
              <a:rPr lang="en-US" sz="1800" dirty="0" smtClean="0">
                <a:effectLst/>
              </a:rPr>
              <a:t>operation and data sharing between </a:t>
            </a:r>
            <a:r>
              <a:rPr lang="en-US" sz="1800" dirty="0">
                <a:effectLst/>
              </a:rPr>
              <a:t>government </a:t>
            </a:r>
            <a:r>
              <a:rPr lang="en-US" sz="1800" dirty="0" smtClean="0">
                <a:effectLst/>
              </a:rPr>
              <a:t>agencies</a:t>
            </a:r>
            <a:endParaRPr lang="en-AU" sz="1800" dirty="0">
              <a:effectLst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AU" sz="1400" dirty="0" smtClean="0">
                <a:solidFill>
                  <a:schemeClr val="tx1"/>
                </a:solidFill>
                <a:effectLst/>
              </a:rPr>
              <a:t>						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AU" sz="1400" dirty="0">
                <a:solidFill>
                  <a:schemeClr val="tx1"/>
                </a:solidFill>
                <a:effectLst/>
              </a:rPr>
              <a:t>	</a:t>
            </a:r>
            <a:r>
              <a:rPr lang="en-AU" sz="1400" dirty="0" smtClean="0">
                <a:solidFill>
                  <a:schemeClr val="tx1"/>
                </a:solidFill>
                <a:effectLst/>
              </a:rPr>
              <a:t>					Modified from </a:t>
            </a:r>
            <a:r>
              <a:rPr lang="en-US" sz="1400" dirty="0">
                <a:solidFill>
                  <a:schemeClr val="tx1"/>
                </a:solidFill>
                <a:effectLst/>
              </a:rPr>
              <a:t>Szymanski (2007)</a:t>
            </a:r>
            <a:r>
              <a:rPr lang="en-AU" sz="1400" dirty="0">
                <a:solidFill>
                  <a:schemeClr val="tx1"/>
                </a:solidFill>
                <a:effectLst/>
              </a:rPr>
              <a:t> </a:t>
            </a:r>
            <a:r>
              <a:rPr lang="en-AU" sz="1400" dirty="0" smtClean="0">
                <a:solidFill>
                  <a:schemeClr val="tx1"/>
                </a:solidFill>
                <a:effectLst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AU" dirty="0" smtClean="0">
              <a:solidFill>
                <a:schemeClr val="tx1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dirty="0" smtClean="0">
              <a:solidFill>
                <a:schemeClr val="tx1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375"/>
            <a:fld id="{E45A8E29-CD1A-4ED3-A97C-DA58062DAFB6}" type="slidenum">
              <a:rPr lang="en-US"/>
              <a:pPr defTabSz="968375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69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915400" cy="1066799"/>
          </a:xfrm>
        </p:spPr>
        <p:txBody>
          <a:bodyPr/>
          <a:lstStyle/>
          <a:p>
            <a:pPr eaLnBrk="1" hangingPunct="1"/>
            <a:r>
              <a:rPr lang="en-US" sz="2800" b="0" dirty="0" smtClean="0">
                <a:solidFill>
                  <a:srgbClr val="FFFF00"/>
                </a:solidFill>
              </a:rPr>
              <a:t>e-Procurement Systems - Caribbean Area</a:t>
            </a:r>
            <a:endParaRPr lang="en-US" sz="2800" dirty="0" smtClean="0"/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495300" y="1066800"/>
            <a:ext cx="8915400" cy="49085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AU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AU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AU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AU" dirty="0" smtClean="0">
              <a:solidFill>
                <a:schemeClr val="tx1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dirty="0" smtClean="0">
              <a:solidFill>
                <a:schemeClr val="tx1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375"/>
            <a:fld id="{E45A8E29-CD1A-4ED3-A97C-DA58062DAFB6}" type="slidenum">
              <a:rPr lang="en-US"/>
              <a:pPr defTabSz="968375"/>
              <a:t>13</a:t>
            </a:fld>
            <a:endParaRPr lang="en-US" dirty="0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685802" y="1371601"/>
            <a:ext cx="868679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b="1" dirty="0"/>
          </a:p>
          <a:p>
            <a:endParaRPr lang="en-US" b="1" dirty="0"/>
          </a:p>
          <a:p>
            <a:pPr marL="457200" indent="-457200">
              <a:buFont typeface="+mj-lt"/>
              <a:buAutoNum type="arabicPeriod"/>
            </a:pPr>
            <a:endParaRPr lang="en-US" b="1" dirty="0"/>
          </a:p>
          <a:p>
            <a:endParaRPr lang="en-US" b="1" dirty="0"/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0006143"/>
              </p:ext>
            </p:extLst>
          </p:nvPr>
        </p:nvGraphicFramePr>
        <p:xfrm>
          <a:off x="1066800" y="1524000"/>
          <a:ext cx="7543800" cy="433776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858617"/>
                <a:gridCol w="2256183"/>
                <a:gridCol w="3429000"/>
              </a:tblGrid>
              <a:tr h="5336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Country</a:t>
                      </a:r>
                      <a:endParaRPr lang="en-US" sz="14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 e-Procurement System</a:t>
                      </a:r>
                      <a:endParaRPr lang="en-US" sz="14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Status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96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Barbados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Proactis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Development in progress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12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Brazil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Comprasnet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Since 2000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12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Chile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Compranet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Since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12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Columbia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?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?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12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Costa Rica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Mer-Link (KONEPS)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Since 2009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12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Jamaica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European Dynamics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Contract awarded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12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Mexico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Compranet Plus</a:t>
                      </a:r>
                    </a:p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Since 1995</a:t>
                      </a:r>
                      <a:r>
                        <a:rPr lang="en-US" sz="1400" b="1" baseline="0" dirty="0" smtClean="0"/>
                        <a:t> new version 2009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12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OECS (6-11)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European Dynamics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Established 2013. Had pooled procurement in pharmaceuticals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12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Panama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PanamaCompra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Established 2009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12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Peru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Tenders Info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Established 2013?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245600" y="14351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60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5400"/>
            <a:ext cx="8915400" cy="1069973"/>
          </a:xfrm>
        </p:spPr>
        <p:txBody>
          <a:bodyPr/>
          <a:lstStyle/>
          <a:p>
            <a:pPr eaLnBrk="1" hangingPunct="1"/>
            <a:r>
              <a:rPr lang="en-US" sz="2800" b="0" dirty="0" smtClean="0">
                <a:solidFill>
                  <a:srgbClr val="FFFF00"/>
                </a:solidFill>
              </a:rPr>
              <a:t>The Time is </a:t>
            </a:r>
            <a:r>
              <a:rPr lang="en-US" sz="2800" b="0" u="sng" dirty="0" smtClean="0">
                <a:solidFill>
                  <a:srgbClr val="FFFF00"/>
                </a:solidFill>
              </a:rPr>
              <a:t>Still</a:t>
            </a:r>
            <a:r>
              <a:rPr lang="en-US" sz="2800" b="0" dirty="0" smtClean="0">
                <a:solidFill>
                  <a:srgbClr val="FFFF00"/>
                </a:solidFill>
              </a:rPr>
              <a:t> Right (a la 2011)</a:t>
            </a:r>
            <a:endParaRPr lang="en-US" sz="2800" dirty="0" smtClean="0"/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495300" y="1295400"/>
            <a:ext cx="8915400" cy="46799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AU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375"/>
            <a:fld id="{E45A8E29-CD1A-4ED3-A97C-DA58062DAFB6}" type="slidenum">
              <a:rPr lang="en-US"/>
              <a:pPr defTabSz="968375"/>
              <a:t>14</a:t>
            </a:fld>
            <a:endParaRPr lang="en-US" dirty="0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685800" y="1143000"/>
            <a:ext cx="8686799" cy="48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1963" indent="-461963">
              <a:buFont typeface="Wingdings" pitchFamily="2" charset="2"/>
              <a:buChar char="q"/>
            </a:pPr>
            <a:r>
              <a:rPr lang="en-US" b="1" dirty="0"/>
              <a:t> </a:t>
            </a:r>
            <a:r>
              <a:rPr lang="en-US" b="1" dirty="0" smtClean="0"/>
              <a:t>OECS, Jamaica, Barbados have implemented or are developing e-Procurement systems</a:t>
            </a:r>
            <a:endParaRPr lang="en-US" b="1" dirty="0"/>
          </a:p>
          <a:p>
            <a:pPr marL="461963" indent="-461963"/>
            <a:endParaRPr lang="en-US" b="1" dirty="0"/>
          </a:p>
          <a:p>
            <a:pPr marL="461963" indent="-461963">
              <a:buFont typeface="Wingdings" pitchFamily="2" charset="2"/>
              <a:buChar char="q"/>
            </a:pPr>
            <a:r>
              <a:rPr lang="en-US" b="1" dirty="0"/>
              <a:t> CARICOM </a:t>
            </a:r>
            <a:r>
              <a:rPr lang="en-US" b="1" dirty="0" smtClean="0"/>
              <a:t>Regional Integration Policy for Public  </a:t>
            </a:r>
            <a:r>
              <a:rPr lang="en-US" b="1" dirty="0"/>
              <a:t>Procurement </a:t>
            </a:r>
            <a:r>
              <a:rPr lang="en-US" b="1" dirty="0" smtClean="0"/>
              <a:t>Protocol, </a:t>
            </a:r>
            <a:r>
              <a:rPr lang="en-US" b="1" dirty="0"/>
              <a:t>Draft ICT and e-Govt. </a:t>
            </a:r>
            <a:r>
              <a:rPr lang="en-US" b="1" dirty="0" smtClean="0"/>
              <a:t>strategies</a:t>
            </a:r>
          </a:p>
          <a:p>
            <a:pPr marL="461963" indent="-461963">
              <a:buFont typeface="Wingdings" pitchFamily="2" charset="2"/>
              <a:buChar char="q"/>
            </a:pPr>
            <a:endParaRPr lang="en-US" b="1" dirty="0" smtClean="0"/>
          </a:p>
          <a:p>
            <a:pPr marL="461963" indent="-461963">
              <a:buFont typeface="Wingdings" pitchFamily="2" charset="2"/>
              <a:buChar char="q"/>
            </a:pPr>
            <a:r>
              <a:rPr lang="en-US" b="1" dirty="0" smtClean="0"/>
              <a:t>Legislation is being finalised in some countries</a:t>
            </a:r>
            <a:endParaRPr lang="en-US" b="1" dirty="0"/>
          </a:p>
          <a:p>
            <a:pPr marL="461963" indent="-461963"/>
            <a:endParaRPr lang="en-US" b="1" dirty="0"/>
          </a:p>
          <a:p>
            <a:pPr marL="461963" indent="-461963">
              <a:buFont typeface="Wingdings" pitchFamily="2" charset="2"/>
              <a:buChar char="q"/>
            </a:pPr>
            <a:r>
              <a:rPr lang="en-US" b="1" dirty="0"/>
              <a:t>CSME free movement goods /services needs regional e-procurement (e.g. </a:t>
            </a:r>
            <a:r>
              <a:rPr lang="en-US" b="1" dirty="0" smtClean="0"/>
              <a:t>common process &amp; </a:t>
            </a:r>
            <a:r>
              <a:rPr lang="en-US" b="1" dirty="0"/>
              <a:t>item catalogues) </a:t>
            </a:r>
          </a:p>
          <a:p>
            <a:pPr marL="461963" indent="-461963"/>
            <a:r>
              <a:rPr lang="en-US" b="1" dirty="0"/>
              <a:t>  </a:t>
            </a:r>
          </a:p>
          <a:p>
            <a:pPr marL="461963" indent="-461963">
              <a:lnSpc>
                <a:spcPct val="90000"/>
              </a:lnSpc>
              <a:buFont typeface="Wingdings" pitchFamily="2" charset="2"/>
              <a:buChar char="q"/>
            </a:pPr>
            <a:r>
              <a:rPr lang="en-US" b="1" dirty="0" smtClean="0"/>
              <a:t>Community &amp; financial pressure on governments for better services</a:t>
            </a:r>
          </a:p>
          <a:p>
            <a:pPr marL="461963" indent="-461963">
              <a:lnSpc>
                <a:spcPct val="90000"/>
              </a:lnSpc>
            </a:pPr>
            <a:endParaRPr lang="en-US" b="1" dirty="0" smtClean="0"/>
          </a:p>
          <a:p>
            <a:pPr marL="461963" indent="-461963">
              <a:lnSpc>
                <a:spcPct val="90000"/>
              </a:lnSpc>
              <a:buFont typeface="Wingdings" pitchFamily="2" charset="2"/>
              <a:buChar char="q"/>
            </a:pPr>
            <a:r>
              <a:rPr lang="en-US" b="1" dirty="0" smtClean="0"/>
              <a:t>Significant financial, resource and performance  benefits are available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7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7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7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27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25427"/>
            <a:ext cx="8915400" cy="917573"/>
          </a:xfrm>
        </p:spPr>
        <p:txBody>
          <a:bodyPr/>
          <a:lstStyle/>
          <a:p>
            <a:pPr eaLnBrk="1" hangingPunct="1"/>
            <a:r>
              <a:rPr lang="en-US" sz="2800" b="0" dirty="0" smtClean="0">
                <a:solidFill>
                  <a:srgbClr val="FFFF00"/>
                </a:solidFill>
              </a:rPr>
              <a:t>E-GP Integration Strategy - </a:t>
            </a:r>
            <a:r>
              <a:rPr lang="en-US" sz="2800" b="0" dirty="0">
                <a:solidFill>
                  <a:srgbClr val="FFFF00"/>
                </a:solidFill>
              </a:rPr>
              <a:t>1</a:t>
            </a:r>
            <a:endParaRPr lang="en-US" sz="2800" dirty="0" smtClean="0"/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495300" y="914400"/>
            <a:ext cx="8915400" cy="5060950"/>
          </a:xfrm>
        </p:spPr>
        <p:txBody>
          <a:bodyPr/>
          <a:lstStyle/>
          <a:p>
            <a:pPr marL="0" indent="0" eaLnBrk="1" hangingPunct="1">
              <a:lnSpc>
                <a:spcPct val="110000"/>
              </a:lnSpc>
              <a:buNone/>
            </a:pPr>
            <a:r>
              <a:rPr lang="en-US" dirty="0" smtClean="0">
                <a:effectLst/>
              </a:rPr>
              <a:t>A Pragmatic implementation strategy  to best use resources and achieve some outcomes in  reasonable time and cost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endParaRPr lang="en-US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110000"/>
              </a:lnSpc>
            </a:pPr>
            <a:r>
              <a:rPr lang="en-US" dirty="0" smtClean="0">
                <a:effectLst/>
              </a:rPr>
              <a:t>Seek governments’ support and funding </a:t>
            </a:r>
            <a:r>
              <a:rPr lang="en-US" dirty="0" smtClean="0">
                <a:solidFill>
                  <a:schemeClr val="tx1"/>
                </a:solidFill>
                <a:effectLst/>
              </a:rPr>
              <a:t>for the strategy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endParaRPr lang="en-US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110000"/>
              </a:lnSpc>
            </a:pPr>
            <a:r>
              <a:rPr lang="en-US" dirty="0" smtClean="0">
                <a:effectLst/>
              </a:rPr>
              <a:t>Resource a Regional Implementation Team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endParaRPr lang="en-US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110000"/>
              </a:lnSpc>
            </a:pPr>
            <a:r>
              <a:rPr lang="en-US" dirty="0" smtClean="0">
                <a:effectLst/>
              </a:rPr>
              <a:t>Select / join an existing, implemented, e-procurement system </a:t>
            </a:r>
            <a:r>
              <a:rPr lang="en-US" dirty="0" smtClean="0">
                <a:solidFill>
                  <a:schemeClr val="tx1"/>
                </a:solidFill>
                <a:effectLst/>
              </a:rPr>
              <a:t>that meets international standards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endParaRPr lang="en-US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110000"/>
              </a:lnSpc>
            </a:pPr>
            <a:r>
              <a:rPr lang="en-US" dirty="0" smtClean="0">
                <a:effectLst/>
              </a:rPr>
              <a:t>Identify and benchmark potential benefits </a:t>
            </a:r>
            <a:r>
              <a:rPr lang="en-US" dirty="0" smtClean="0">
                <a:solidFill>
                  <a:schemeClr val="tx1"/>
                </a:solidFill>
                <a:effectLst/>
              </a:rPr>
              <a:t>that may be achieved</a:t>
            </a:r>
          </a:p>
          <a:p>
            <a:pPr eaLnBrk="1" hangingPunct="1">
              <a:lnSpc>
                <a:spcPct val="110000"/>
              </a:lnSpc>
            </a:pPr>
            <a:endParaRPr lang="en-US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110000"/>
              </a:lnSpc>
            </a:pPr>
            <a:r>
              <a:rPr lang="en-US" dirty="0" smtClean="0">
                <a:effectLst/>
              </a:rPr>
              <a:t>Use </a:t>
            </a:r>
            <a:r>
              <a:rPr lang="en-US" dirty="0">
                <a:effectLst/>
              </a:rPr>
              <a:t>an interim Procurement Policy and </a:t>
            </a:r>
            <a:r>
              <a:rPr lang="en-US" dirty="0" smtClean="0">
                <a:effectLst/>
              </a:rPr>
              <a:t>Legislation </a:t>
            </a:r>
            <a:r>
              <a:rPr lang="en-US" dirty="0" smtClean="0">
                <a:solidFill>
                  <a:schemeClr val="tx1"/>
                </a:solidFill>
                <a:effectLst/>
              </a:rPr>
              <a:t>if required</a:t>
            </a:r>
            <a:endParaRPr lang="en-US" dirty="0">
              <a:solidFill>
                <a:schemeClr val="tx1"/>
              </a:solidFill>
              <a:effectLst/>
            </a:endParaRPr>
          </a:p>
          <a:p>
            <a:pPr marL="0" indent="0" eaLnBrk="1" hangingPunct="1">
              <a:lnSpc>
                <a:spcPct val="110000"/>
              </a:lnSpc>
              <a:buNone/>
            </a:pPr>
            <a:endParaRPr lang="en-US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375"/>
            <a:fld id="{E45A8E29-CD1A-4ED3-A97C-DA58062DAFB6}" type="slidenum">
              <a:rPr lang="en-US"/>
              <a:pPr defTabSz="968375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12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7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25427"/>
            <a:ext cx="8915400" cy="917573"/>
          </a:xfrm>
        </p:spPr>
        <p:txBody>
          <a:bodyPr/>
          <a:lstStyle/>
          <a:p>
            <a:pPr eaLnBrk="1" hangingPunct="1"/>
            <a:r>
              <a:rPr lang="en-US" sz="2800" b="0" dirty="0" smtClean="0">
                <a:solidFill>
                  <a:srgbClr val="FFFF00"/>
                </a:solidFill>
              </a:rPr>
              <a:t>E-GP Integration Strategy </a:t>
            </a:r>
            <a:r>
              <a:rPr lang="en-US" sz="2800" b="0" dirty="0">
                <a:solidFill>
                  <a:srgbClr val="FFFF00"/>
                </a:solidFill>
              </a:rPr>
              <a:t>2</a:t>
            </a:r>
            <a:endParaRPr lang="en-US" sz="2800" dirty="0" smtClean="0"/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495300" y="914400"/>
            <a:ext cx="8915400" cy="506095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endParaRPr lang="en-US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110000"/>
              </a:lnSpc>
            </a:pPr>
            <a:r>
              <a:rPr lang="en-US" dirty="0" smtClean="0">
                <a:effectLst/>
              </a:rPr>
              <a:t>Agree the scope of a pilot </a:t>
            </a:r>
            <a:r>
              <a:rPr lang="en-US" dirty="0" smtClean="0">
                <a:solidFill>
                  <a:schemeClr val="tx1"/>
                </a:solidFill>
                <a:effectLst/>
              </a:rPr>
              <a:t>of the e-procurement system and the procurement options/documentation to be used (International competition, Framework Agreements ?)</a:t>
            </a:r>
          </a:p>
          <a:p>
            <a:pPr eaLnBrk="1" hangingPunct="1">
              <a:lnSpc>
                <a:spcPct val="110000"/>
              </a:lnSpc>
            </a:pPr>
            <a:endParaRPr lang="en-US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110000"/>
              </a:lnSpc>
            </a:pPr>
            <a:r>
              <a:rPr lang="en-US" dirty="0" smtClean="0">
                <a:effectLst/>
              </a:rPr>
              <a:t>Pilot the  e-system </a:t>
            </a:r>
            <a:r>
              <a:rPr lang="en-US" dirty="0" smtClean="0">
                <a:solidFill>
                  <a:schemeClr val="tx1"/>
                </a:solidFill>
                <a:effectLst/>
              </a:rPr>
              <a:t>and measure all components of the pilot</a:t>
            </a:r>
          </a:p>
          <a:p>
            <a:pPr eaLnBrk="1" hangingPunct="1">
              <a:lnSpc>
                <a:spcPct val="110000"/>
              </a:lnSpc>
            </a:pPr>
            <a:endParaRPr lang="en-US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110000"/>
              </a:lnSpc>
            </a:pPr>
            <a:r>
              <a:rPr lang="en-US" dirty="0" smtClean="0">
                <a:effectLst/>
              </a:rPr>
              <a:t>Review the pilot  </a:t>
            </a:r>
            <a:r>
              <a:rPr lang="en-US" dirty="0" smtClean="0">
                <a:solidFill>
                  <a:schemeClr val="tx1"/>
                </a:solidFill>
                <a:effectLst/>
              </a:rPr>
              <a:t>in relation to system performance and technical support , user satisfaction, policy and legislation requirements, cross border issues and make the required changes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endParaRPr lang="en-US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110000"/>
              </a:lnSpc>
            </a:pPr>
            <a:r>
              <a:rPr lang="en-US" dirty="0" smtClean="0">
                <a:effectLst/>
              </a:rPr>
              <a:t>Move  to a more regional approach </a:t>
            </a:r>
            <a:r>
              <a:rPr lang="en-US" dirty="0" smtClean="0">
                <a:solidFill>
                  <a:schemeClr val="tx1"/>
                </a:solidFill>
                <a:effectLst/>
              </a:rPr>
              <a:t>to government procurement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375"/>
            <a:fld id="{E45A8E29-CD1A-4ED3-A97C-DA58062DAFB6}" type="slidenum">
              <a:rPr lang="en-US"/>
              <a:pPr defTabSz="968375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12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7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25427"/>
            <a:ext cx="8915400" cy="917573"/>
          </a:xfrm>
        </p:spPr>
        <p:txBody>
          <a:bodyPr/>
          <a:lstStyle/>
          <a:p>
            <a:pPr eaLnBrk="1" hangingPunct="1"/>
            <a:r>
              <a:rPr lang="en-US" sz="2800" b="0" dirty="0" smtClean="0">
                <a:solidFill>
                  <a:srgbClr val="FFFF00"/>
                </a:solidFill>
              </a:rPr>
              <a:t>Functional Feasibility - One System</a:t>
            </a:r>
            <a:endParaRPr lang="en-US" sz="2800" dirty="0" smtClean="0"/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219200"/>
            <a:ext cx="8915400" cy="46482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AU" dirty="0" smtClean="0">
                <a:solidFill>
                  <a:srgbClr val="FFFFFF"/>
                </a:solidFill>
              </a:rPr>
              <a:t>International systems cover the full, common procurement processes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endParaRPr lang="en-AU" dirty="0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en-AU" dirty="0" smtClean="0">
                <a:solidFill>
                  <a:srgbClr val="FFFFFF"/>
                </a:solidFill>
              </a:rPr>
              <a:t>Provide </a:t>
            </a:r>
            <a:r>
              <a:rPr lang="en-AU" dirty="0">
                <a:solidFill>
                  <a:srgbClr val="FFFFFF"/>
                </a:solidFill>
              </a:rPr>
              <a:t>comprehensive data</a:t>
            </a:r>
            <a:r>
              <a:rPr lang="en-AU" dirty="0">
                <a:solidFill>
                  <a:schemeClr val="tx1"/>
                </a:solidFill>
              </a:rPr>
              <a:t>-better decision </a:t>
            </a:r>
            <a:r>
              <a:rPr lang="en-AU" dirty="0" smtClean="0">
                <a:solidFill>
                  <a:schemeClr val="tx1"/>
                </a:solidFill>
              </a:rPr>
              <a:t>making, planning.  management and monitoring </a:t>
            </a:r>
            <a:r>
              <a:rPr lang="en-AU" dirty="0">
                <a:solidFill>
                  <a:schemeClr val="tx1"/>
                </a:solidFill>
              </a:rPr>
              <a:t>of performance, regulation, </a:t>
            </a:r>
            <a:r>
              <a:rPr lang="en-AU" dirty="0" smtClean="0">
                <a:solidFill>
                  <a:schemeClr val="tx1"/>
                </a:solidFill>
              </a:rPr>
              <a:t>market trends, sharing </a:t>
            </a:r>
            <a:r>
              <a:rPr lang="en-AU" dirty="0">
                <a:solidFill>
                  <a:schemeClr val="tx1"/>
                </a:solidFill>
              </a:rPr>
              <a:t>of </a:t>
            </a:r>
            <a:r>
              <a:rPr lang="en-AU" dirty="0" smtClean="0">
                <a:solidFill>
                  <a:schemeClr val="tx1"/>
                </a:solidFill>
              </a:rPr>
              <a:t>information</a:t>
            </a:r>
            <a:endParaRPr lang="en-AU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110000"/>
              </a:lnSpc>
              <a:buNone/>
            </a:pPr>
            <a:endParaRPr lang="en-US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110000"/>
              </a:lnSpc>
            </a:pPr>
            <a:r>
              <a:rPr lang="en-US" sz="1800" dirty="0" smtClean="0">
                <a:solidFill>
                  <a:schemeClr val="tx1"/>
                </a:solidFill>
                <a:effectLst/>
              </a:rPr>
              <a:t>One set of catalogues, process documentation, guides for users</a:t>
            </a:r>
          </a:p>
          <a:p>
            <a:pPr eaLnBrk="1" hangingPunct="1">
              <a:lnSpc>
                <a:spcPct val="110000"/>
              </a:lnSpc>
            </a:pPr>
            <a:endParaRPr lang="en-US" sz="1800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110000"/>
              </a:lnSpc>
            </a:pPr>
            <a:r>
              <a:rPr lang="en-US" sz="1800" dirty="0" smtClean="0">
                <a:solidFill>
                  <a:schemeClr val="tx1"/>
                </a:solidFill>
                <a:effectLst/>
              </a:rPr>
              <a:t>Enables use of framework agreements, e-auctioning, on line evaluation etc.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endParaRPr lang="en-US" sz="1800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110000"/>
              </a:lnSpc>
            </a:pPr>
            <a:r>
              <a:rPr lang="en-US" sz="1800" dirty="0" smtClean="0">
                <a:solidFill>
                  <a:schemeClr val="tx1"/>
                </a:solidFill>
                <a:effectLst/>
              </a:rPr>
              <a:t> Major systems with wide use are more likely to evolve technically and functionally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375"/>
            <a:fld id="{E45A8E29-CD1A-4ED3-A97C-DA58062DAFB6}" type="slidenum">
              <a:rPr lang="en-US"/>
              <a:pPr defTabSz="968375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79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25427"/>
            <a:ext cx="8915400" cy="993773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FFFF00"/>
                </a:solidFill>
              </a:rPr>
              <a:t>Financial Feasibility – One System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295400"/>
            <a:ext cx="8915400" cy="4419600"/>
          </a:xfrm>
        </p:spPr>
        <p:txBody>
          <a:bodyPr/>
          <a:lstStyle/>
          <a:p>
            <a:pPr eaLnBrk="1" hangingPunct="1"/>
            <a:r>
              <a:rPr lang="en-AU" sz="1800" dirty="0" smtClean="0">
                <a:effectLst/>
              </a:rPr>
              <a:t>One system is cheaper than 3 or 4</a:t>
            </a:r>
            <a:r>
              <a:rPr lang="en-AU" sz="1800" dirty="0" smtClean="0">
                <a:solidFill>
                  <a:schemeClr val="tx1"/>
                </a:solidFill>
                <a:effectLst/>
              </a:rPr>
              <a:t>-acquisition, implementations, technical support, training , management, changes, (e.g.. OECS Pharmaceuticals)</a:t>
            </a:r>
          </a:p>
          <a:p>
            <a:pPr marL="0" indent="0" eaLnBrk="1" hangingPunct="1">
              <a:buNone/>
            </a:pPr>
            <a:endParaRPr lang="en-AU" sz="1800" dirty="0" smtClean="0">
              <a:solidFill>
                <a:schemeClr val="tx1"/>
              </a:solidFill>
              <a:effectLst/>
            </a:endParaRPr>
          </a:p>
          <a:p>
            <a:pPr eaLnBrk="1" hangingPunct="1"/>
            <a:r>
              <a:rPr lang="en-AU" sz="1800" dirty="0" smtClean="0">
                <a:effectLst/>
              </a:rPr>
              <a:t>Good return on investment</a:t>
            </a:r>
            <a:r>
              <a:rPr lang="en-AU" sz="1800" dirty="0" smtClean="0">
                <a:solidFill>
                  <a:schemeClr val="tx1"/>
                </a:solidFill>
                <a:effectLst/>
              </a:rPr>
              <a:t>-proven benefits in cost/time reduction (5-15%), transparency, access to information, procurement credibility</a:t>
            </a:r>
          </a:p>
          <a:p>
            <a:pPr marL="0" indent="0" eaLnBrk="1" hangingPunct="1">
              <a:buNone/>
            </a:pPr>
            <a:endParaRPr lang="en-AU" sz="1800" dirty="0" smtClean="0">
              <a:solidFill>
                <a:schemeClr val="tx1"/>
              </a:solidFill>
              <a:effectLst/>
            </a:endParaRPr>
          </a:p>
          <a:p>
            <a:pPr eaLnBrk="1" hangingPunct="1"/>
            <a:r>
              <a:rPr lang="en-AU" sz="1800" dirty="0" smtClean="0">
                <a:effectLst/>
              </a:rPr>
              <a:t>Caribbean is a very small procurement market</a:t>
            </a:r>
            <a:r>
              <a:rPr lang="en-AU" sz="1800" dirty="0" smtClean="0">
                <a:solidFill>
                  <a:schemeClr val="tx1"/>
                </a:solidFill>
                <a:effectLst/>
              </a:rPr>
              <a:t>-need to aggregate buying power, operate efficiently</a:t>
            </a:r>
          </a:p>
          <a:p>
            <a:pPr marL="0" indent="0" eaLnBrk="1" hangingPunct="1">
              <a:buNone/>
            </a:pPr>
            <a:endParaRPr lang="en-AU" sz="1800" dirty="0" smtClean="0">
              <a:solidFill>
                <a:schemeClr val="tx1"/>
              </a:solidFill>
              <a:effectLst/>
            </a:endParaRPr>
          </a:p>
          <a:p>
            <a:pPr eaLnBrk="1" hangingPunct="1"/>
            <a:r>
              <a:rPr lang="en-AU" sz="1800" dirty="0" smtClean="0">
                <a:effectLst/>
              </a:rPr>
              <a:t>E-Procurement Systems market is mature </a:t>
            </a:r>
            <a:r>
              <a:rPr lang="en-AU" sz="1800" dirty="0" smtClean="0">
                <a:solidFill>
                  <a:schemeClr val="tx1"/>
                </a:solidFill>
                <a:effectLst/>
              </a:rPr>
              <a:t>- many proven systems available. System costs reducing now approx 600,000 USD</a:t>
            </a:r>
          </a:p>
          <a:p>
            <a:pPr eaLnBrk="1" hangingPunct="1"/>
            <a:endParaRPr lang="en-AU" sz="1800" dirty="0" smtClean="0">
              <a:solidFill>
                <a:schemeClr val="tx1"/>
              </a:solidFill>
              <a:effectLst/>
            </a:endParaRPr>
          </a:p>
          <a:p>
            <a:pPr eaLnBrk="1" hangingPunct="1"/>
            <a:r>
              <a:rPr lang="en-AU" sz="1800" dirty="0" smtClean="0">
                <a:effectLst/>
              </a:rPr>
              <a:t>Reduced  costs and risk in shared implementation and operation</a:t>
            </a:r>
          </a:p>
          <a:p>
            <a:pPr marL="0" indent="0" eaLnBrk="1" hangingPunct="1">
              <a:buNone/>
            </a:pPr>
            <a:r>
              <a:rPr lang="en-AU" sz="1800" dirty="0" smtClean="0"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375"/>
            <a:fld id="{3D124B1B-C07E-4C19-982E-C840B956695B}" type="slidenum">
              <a:rPr lang="en-US"/>
              <a:pPr defTabSz="968375"/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z="2800" dirty="0" smtClean="0">
                <a:solidFill>
                  <a:srgbClr val="FFFF00"/>
                </a:solidFill>
              </a:rPr>
              <a:t>Technical Feasibility - One System 1</a:t>
            </a:r>
            <a:r>
              <a:rPr lang="en-AU" sz="2800" dirty="0" smtClean="0">
                <a:solidFill>
                  <a:schemeClr val="folHlink"/>
                </a:solidFill>
              </a:rPr>
              <a:t> </a:t>
            </a:r>
            <a:endParaRPr lang="en-US" sz="2800" dirty="0" smtClean="0"/>
          </a:p>
        </p:txBody>
      </p:sp>
      <p:sp>
        <p:nvSpPr>
          <p:cNvPr id="176131" name="Rectangle 3"/>
          <p:cNvSpPr>
            <a:spLocks noGrp="1" noChangeArrowheads="1"/>
          </p:cNvSpPr>
          <p:nvPr>
            <p:ph idx="1"/>
          </p:nvPr>
        </p:nvSpPr>
        <p:spPr>
          <a:xfrm>
            <a:off x="495300" y="1600200"/>
            <a:ext cx="89154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AU" dirty="0" smtClean="0"/>
              <a:t>E-Procurement systems are now a common technology-low risk</a:t>
            </a:r>
          </a:p>
          <a:p>
            <a:pPr eaLnBrk="1" hangingPunct="1">
              <a:lnSpc>
                <a:spcPct val="80000"/>
              </a:lnSpc>
              <a:buNone/>
            </a:pPr>
            <a:endParaRPr lang="en-AU" dirty="0" smtClean="0"/>
          </a:p>
          <a:p>
            <a:pPr eaLnBrk="1" hangingPunct="1">
              <a:lnSpc>
                <a:spcPct val="80000"/>
              </a:lnSpc>
            </a:pPr>
            <a:r>
              <a:rPr lang="en-AU" dirty="0" smtClean="0"/>
              <a:t>Most countries have supporting  infrastructure</a:t>
            </a:r>
            <a:r>
              <a:rPr lang="en-AU" dirty="0" smtClean="0">
                <a:solidFill>
                  <a:schemeClr val="tx1"/>
                </a:solidFill>
              </a:rPr>
              <a:t>, access to Internet, bandwidth, moderate cost of usage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AU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AU" dirty="0" smtClean="0"/>
              <a:t>E-procurement systems provide similar functionality  worldwide</a:t>
            </a:r>
            <a:r>
              <a:rPr lang="en-AU" dirty="0" smtClean="0">
                <a:solidFill>
                  <a:schemeClr val="tx1"/>
                </a:solidFill>
              </a:rPr>
              <a:t>, </a:t>
            </a:r>
            <a:r>
              <a:rPr lang="en-AU" dirty="0">
                <a:solidFill>
                  <a:schemeClr val="tx1"/>
                </a:solidFill>
              </a:rPr>
              <a:t>support </a:t>
            </a:r>
            <a:r>
              <a:rPr lang="en-AU" dirty="0" smtClean="0">
                <a:solidFill>
                  <a:schemeClr val="tx1"/>
                </a:solidFill>
              </a:rPr>
              <a:t>a similar process, proven performance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AU" dirty="0" smtClean="0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AU" dirty="0" smtClean="0"/>
              <a:t>Open standards and architecture </a:t>
            </a:r>
            <a:r>
              <a:rPr lang="en-AU" dirty="0">
                <a:solidFill>
                  <a:schemeClr val="tx1"/>
                </a:solidFill>
              </a:rPr>
              <a:t>i</a:t>
            </a:r>
            <a:r>
              <a:rPr lang="en-AU" dirty="0" smtClean="0">
                <a:solidFill>
                  <a:schemeClr val="tx1"/>
                </a:solidFill>
              </a:rPr>
              <a:t>nteroperable with existing financial systems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AU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AU" dirty="0" smtClean="0"/>
              <a:t>Secure</a:t>
            </a:r>
            <a:r>
              <a:rPr lang="en-AU" dirty="0" smtClean="0">
                <a:solidFill>
                  <a:schemeClr val="tx1"/>
                </a:solidFill>
              </a:rPr>
              <a:t>, separate country data,  encryption of documents, e-tender box, authentication, authorised users</a:t>
            </a:r>
          </a:p>
          <a:p>
            <a:pPr eaLnBrk="1" hangingPunct="1">
              <a:lnSpc>
                <a:spcPct val="80000"/>
              </a:lnSpc>
            </a:pPr>
            <a:endParaRPr lang="en-AU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AU" dirty="0" smtClean="0"/>
              <a:t>One system vendor</a:t>
            </a:r>
            <a:r>
              <a:rPr lang="en-AU" dirty="0" smtClean="0">
                <a:solidFill>
                  <a:schemeClr val="tx1"/>
                </a:solidFill>
              </a:rPr>
              <a:t>-consistent service and support for system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AU" dirty="0" smtClean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AU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AU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375"/>
            <a:fld id="{90C79B60-0C2C-4FB5-B0DF-96865439C806}" type="slidenum">
              <a:rPr lang="en-US"/>
              <a:pPr defTabSz="968375"/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2800" dirty="0" smtClean="0">
                <a:solidFill>
                  <a:srgbClr val="FFFF00"/>
                </a:solidFill>
              </a:rPr>
              <a:t>International Governance Solutions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idx="1"/>
          </p:nvPr>
        </p:nvSpPr>
        <p:spPr>
          <a:xfrm>
            <a:off x="742953" y="2209800"/>
            <a:ext cx="8996363" cy="30416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AU" b="0" i="1" dirty="0" smtClean="0">
                <a:cs typeface="Times New Roman" pitchFamily="18" charset="0"/>
              </a:rPr>
              <a:t>	</a:t>
            </a:r>
            <a:endParaRPr lang="en-US" sz="2500" dirty="0" smtClean="0">
              <a:solidFill>
                <a:schemeClr val="tx1"/>
              </a:solidFill>
              <a:effectLst/>
            </a:endParaRPr>
          </a:p>
          <a:p>
            <a:pPr lvl="1" eaLnBrk="1" hangingPunct="1">
              <a:buFont typeface="Wingdings" pitchFamily="2" charset="2"/>
              <a:buNone/>
            </a:pPr>
            <a:endParaRPr lang="en-US" sz="2500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375"/>
            <a:fld id="{5A559346-57DA-4265-A2A6-4ECA56C58DD7}" type="slidenum">
              <a:rPr lang="en-US"/>
              <a:pPr defTabSz="968375"/>
              <a:t>2</a:t>
            </a:fld>
            <a:endParaRPr lang="en-US" dirty="0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609600" y="1219201"/>
            <a:ext cx="8763000" cy="4421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indent="-358775">
              <a:lnSpc>
                <a:spcPct val="110000"/>
              </a:lnSpc>
            </a:pPr>
            <a:r>
              <a:rPr lang="en-AU" b="1" dirty="0">
                <a:solidFill>
                  <a:srgbClr val="FFFF00"/>
                </a:solidFill>
              </a:rPr>
              <a:t>10 years </a:t>
            </a:r>
            <a:r>
              <a:rPr lang="en-AU" b="1" dirty="0" smtClean="0">
                <a:solidFill>
                  <a:srgbClr val="FFFF00"/>
                </a:solidFill>
              </a:rPr>
              <a:t>in Strategic  </a:t>
            </a:r>
            <a:r>
              <a:rPr lang="en-AU" b="1" dirty="0">
                <a:solidFill>
                  <a:srgbClr val="FFFF00"/>
                </a:solidFill>
              </a:rPr>
              <a:t>Government </a:t>
            </a:r>
            <a:r>
              <a:rPr lang="en-AU" b="1" dirty="0" smtClean="0">
                <a:solidFill>
                  <a:srgbClr val="FFFF00"/>
                </a:solidFill>
              </a:rPr>
              <a:t>Procurement in WA,  </a:t>
            </a:r>
            <a:r>
              <a:rPr lang="en-AU" b="1" dirty="0">
                <a:solidFill>
                  <a:srgbClr val="FFFF00"/>
                </a:solidFill>
              </a:rPr>
              <a:t>then Consultancies in over </a:t>
            </a:r>
            <a:r>
              <a:rPr lang="en-AU" b="1" dirty="0" smtClean="0">
                <a:solidFill>
                  <a:srgbClr val="FFFF00"/>
                </a:solidFill>
              </a:rPr>
              <a:t>35 </a:t>
            </a:r>
            <a:r>
              <a:rPr lang="en-AU" b="1" dirty="0">
                <a:solidFill>
                  <a:srgbClr val="FFFF00"/>
                </a:solidFill>
              </a:rPr>
              <a:t>countries since </a:t>
            </a:r>
            <a:r>
              <a:rPr lang="en-AU" b="1" dirty="0" smtClean="0">
                <a:solidFill>
                  <a:srgbClr val="FFFF00"/>
                </a:solidFill>
              </a:rPr>
              <a:t>2002:</a:t>
            </a:r>
            <a:endParaRPr lang="en-AU" b="1" dirty="0">
              <a:solidFill>
                <a:srgbClr val="FFFF00"/>
              </a:solidFill>
            </a:endParaRPr>
          </a:p>
          <a:p>
            <a:pPr marL="358775" indent="-358775">
              <a:lnSpc>
                <a:spcPct val="110000"/>
              </a:lnSpc>
            </a:pPr>
            <a:endParaRPr lang="en-AU" b="1" dirty="0">
              <a:solidFill>
                <a:srgbClr val="FFFF00"/>
              </a:solidFill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q"/>
            </a:pPr>
            <a:r>
              <a:rPr lang="en-AU" b="1" dirty="0"/>
              <a:t>e-procurement system  assessment development and implementation   (</a:t>
            </a:r>
            <a:r>
              <a:rPr lang="en-AU" b="1" dirty="0" smtClean="0"/>
              <a:t>12)</a:t>
            </a:r>
            <a:endParaRPr lang="en-AU" b="1" dirty="0"/>
          </a:p>
          <a:p>
            <a:pPr marL="342900" indent="-342900">
              <a:lnSpc>
                <a:spcPct val="120000"/>
              </a:lnSpc>
              <a:buFont typeface="Wingdings" charset="2"/>
              <a:buChar char="q"/>
            </a:pPr>
            <a:r>
              <a:rPr lang="en-AU" b="1" dirty="0"/>
              <a:t>e-GP assessments and  Implementation Strategies  (</a:t>
            </a:r>
            <a:r>
              <a:rPr lang="en-AU" b="1" dirty="0" smtClean="0"/>
              <a:t>22) </a:t>
            </a:r>
            <a:endParaRPr lang="en-AU" b="1" dirty="0"/>
          </a:p>
          <a:p>
            <a:pPr marL="342900" indent="-342900">
              <a:lnSpc>
                <a:spcPct val="120000"/>
              </a:lnSpc>
              <a:buFont typeface="Wingdings" charset="2"/>
              <a:buChar char="q"/>
            </a:pPr>
            <a:r>
              <a:rPr lang="en-AU" b="1" dirty="0"/>
              <a:t>Strategic procurement tools for the </a:t>
            </a:r>
            <a:r>
              <a:rPr lang="en-AU" b="1" dirty="0" smtClean="0"/>
              <a:t>MDBs  </a:t>
            </a:r>
            <a:r>
              <a:rPr lang="en-AU" b="1" dirty="0" smtClean="0">
                <a:solidFill>
                  <a:srgbClr val="FFFF00"/>
                </a:solidFill>
              </a:rPr>
              <a:t>www.mdbegp.org</a:t>
            </a:r>
            <a:endParaRPr lang="en-AU" b="1" dirty="0"/>
          </a:p>
          <a:p>
            <a:pPr marL="342900" indent="-342900">
              <a:lnSpc>
                <a:spcPct val="120000"/>
              </a:lnSpc>
              <a:buFont typeface="Wingdings" charset="2"/>
              <a:buChar char="q"/>
            </a:pPr>
            <a:r>
              <a:rPr lang="en-AU" b="1" dirty="0"/>
              <a:t>ICT infrastructure harmonisation and investment </a:t>
            </a:r>
            <a:r>
              <a:rPr lang="en-AU" b="1" dirty="0" smtClean="0"/>
              <a:t>(9)</a:t>
            </a:r>
            <a:endParaRPr lang="en-AU" b="1" dirty="0"/>
          </a:p>
          <a:p>
            <a:pPr marL="342900" indent="-342900">
              <a:lnSpc>
                <a:spcPct val="120000"/>
              </a:lnSpc>
              <a:buFont typeface="Wingdings" charset="2"/>
              <a:buChar char="q"/>
            </a:pPr>
            <a:r>
              <a:rPr lang="en-AU" b="1" dirty="0" smtClean="0"/>
              <a:t>International e</a:t>
            </a:r>
            <a:r>
              <a:rPr lang="en-AU" b="1" dirty="0"/>
              <a:t>-Government Procurement  surveys in Asia/Oceania, Europe, and South </a:t>
            </a:r>
            <a:r>
              <a:rPr lang="en-AU" b="1" dirty="0" smtClean="0"/>
              <a:t>America (2)</a:t>
            </a:r>
            <a:endParaRPr lang="en-AU" b="1" dirty="0"/>
          </a:p>
          <a:p>
            <a:pPr marL="342900" indent="-342900">
              <a:lnSpc>
                <a:spcPct val="120000"/>
              </a:lnSpc>
              <a:buFont typeface="Wingdings" charset="2"/>
              <a:buChar char="q"/>
            </a:pPr>
            <a:r>
              <a:rPr lang="en-AU" b="1" dirty="0"/>
              <a:t>Procurement training and organisation development </a:t>
            </a:r>
            <a:r>
              <a:rPr lang="en-AU" b="1" dirty="0" smtClean="0"/>
              <a:t>(8)</a:t>
            </a:r>
            <a:endParaRPr lang="en-AU" b="1" dirty="0"/>
          </a:p>
          <a:p>
            <a:pPr marL="342900" indent="-342900">
              <a:lnSpc>
                <a:spcPct val="120000"/>
              </a:lnSpc>
              <a:buFont typeface="Wingdings" charset="2"/>
              <a:buChar char="q"/>
            </a:pPr>
            <a:r>
              <a:rPr lang="en-AU" b="1" dirty="0" smtClean="0"/>
              <a:t>Recent e</a:t>
            </a:r>
            <a:r>
              <a:rPr lang="en-AU" b="1" dirty="0"/>
              <a:t>-Procurement projects in </a:t>
            </a:r>
            <a:r>
              <a:rPr lang="en-AU" b="1" dirty="0" smtClean="0"/>
              <a:t>Jamaica</a:t>
            </a:r>
            <a:r>
              <a:rPr lang="en-AU" b="1" dirty="0"/>
              <a:t> </a:t>
            </a:r>
            <a:r>
              <a:rPr lang="en-AU" b="1" dirty="0" smtClean="0"/>
              <a:t>and </a:t>
            </a:r>
            <a:r>
              <a:rPr lang="en-AU" b="1" dirty="0"/>
              <a:t>the OECS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z="2800" dirty="0" smtClean="0">
                <a:solidFill>
                  <a:srgbClr val="FFFF00"/>
                </a:solidFill>
              </a:rPr>
              <a:t>Technical Feasibility –One System 2</a:t>
            </a:r>
            <a:r>
              <a:rPr lang="en-AU" sz="2800" dirty="0" smtClean="0">
                <a:solidFill>
                  <a:schemeClr val="folHlink"/>
                </a:solidFill>
              </a:rPr>
              <a:t> </a:t>
            </a:r>
            <a:endParaRPr lang="en-US" sz="2800" dirty="0" smtClean="0"/>
          </a:p>
        </p:txBody>
      </p:sp>
      <p:sp>
        <p:nvSpPr>
          <p:cNvPr id="176131" name="Rectangle 3"/>
          <p:cNvSpPr>
            <a:spLocks noGrp="1" noChangeArrowheads="1"/>
          </p:cNvSpPr>
          <p:nvPr>
            <p:ph idx="1"/>
          </p:nvPr>
        </p:nvSpPr>
        <p:spPr>
          <a:xfrm>
            <a:off x="495300" y="1371600"/>
            <a:ext cx="8915400" cy="4648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AU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AU" dirty="0" smtClean="0">
                <a:latin typeface="+mj-lt"/>
              </a:rPr>
              <a:t>Scalable</a:t>
            </a:r>
            <a:r>
              <a:rPr lang="en-AU" dirty="0" smtClean="0">
                <a:solidFill>
                  <a:schemeClr val="tx1"/>
                </a:solidFill>
                <a:latin typeface="+mj-lt"/>
              </a:rPr>
              <a:t> to regional/country requirements, scope of work differences in procurement environment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AU" dirty="0" smtClean="0">
              <a:solidFill>
                <a:schemeClr val="tx1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</a:pPr>
            <a:r>
              <a:rPr lang="en-AU" dirty="0" smtClean="0">
                <a:latin typeface="+mj-lt"/>
              </a:rPr>
              <a:t>One Data Centre </a:t>
            </a:r>
            <a:r>
              <a:rPr lang="en-AU" dirty="0" smtClean="0">
                <a:solidFill>
                  <a:srgbClr val="FFFFFF"/>
                </a:solidFill>
                <a:latin typeface="+mj-lt"/>
              </a:rPr>
              <a:t>is possible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AU" dirty="0" smtClean="0">
              <a:latin typeface="+mj-lt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375"/>
            <a:fld id="{C9A08F34-B0C6-416B-B17E-43087A15E4D8}" type="slidenum">
              <a:rPr lang="en-US"/>
              <a:pPr defTabSz="968375"/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25427"/>
            <a:ext cx="8915400" cy="1527175"/>
          </a:xfrm>
        </p:spPr>
        <p:txBody>
          <a:bodyPr/>
          <a:lstStyle/>
          <a:p>
            <a:pPr marL="363538" indent="-363538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AU" sz="2800" dirty="0" smtClean="0">
                <a:solidFill>
                  <a:srgbClr val="FFFF00"/>
                </a:solidFill>
              </a:rPr>
              <a:t>Managerial Feasibility – One System 1</a:t>
            </a:r>
            <a:br>
              <a:rPr lang="en-AU" sz="2800" dirty="0" smtClean="0">
                <a:solidFill>
                  <a:srgbClr val="FFFF00"/>
                </a:solidFill>
              </a:rPr>
            </a:br>
            <a:r>
              <a:rPr lang="en-AU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AU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sz="2800" dirty="0" smtClean="0">
              <a:solidFill>
                <a:srgbClr val="FFFF00"/>
              </a:solidFill>
            </a:endParaRPr>
          </a:p>
        </p:txBody>
      </p:sp>
      <p:sp>
        <p:nvSpPr>
          <p:cNvPr id="17613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219200"/>
            <a:ext cx="8915400" cy="4953000"/>
          </a:xfrm>
        </p:spPr>
        <p:txBody>
          <a:bodyPr/>
          <a:lstStyle/>
          <a:p>
            <a:pPr eaLnBrk="1" hangingPunct="1"/>
            <a:r>
              <a:rPr lang="en-AU" dirty="0" smtClean="0"/>
              <a:t>Systems do drive change – </a:t>
            </a:r>
            <a:r>
              <a:rPr lang="en-AU" dirty="0" smtClean="0">
                <a:solidFill>
                  <a:schemeClr val="tx1"/>
                </a:solidFill>
              </a:rPr>
              <a:t>consistent process, improved transparency,  reduces opportunity for corruption, greater access to opportunities for suppliers, reduced costs</a:t>
            </a:r>
          </a:p>
          <a:p>
            <a:pPr eaLnBrk="1" hangingPunct="1">
              <a:buFont typeface="Wingdings" pitchFamily="2" charset="2"/>
              <a:buNone/>
            </a:pPr>
            <a:endParaRPr lang="en-AU" dirty="0" smtClean="0"/>
          </a:p>
          <a:p>
            <a:pPr eaLnBrk="1" hangingPunct="1"/>
            <a:r>
              <a:rPr lang="en-AU" dirty="0" smtClean="0"/>
              <a:t>Standardises and simplifies the procurement process –</a:t>
            </a:r>
            <a:r>
              <a:rPr lang="en-AU" dirty="0" smtClean="0">
                <a:solidFill>
                  <a:schemeClr val="tx1"/>
                </a:solidFill>
              </a:rPr>
              <a:t>SBDs, template docs, procurement catalogues, e-document transfer</a:t>
            </a:r>
          </a:p>
          <a:p>
            <a:pPr eaLnBrk="1" hangingPunct="1"/>
            <a:endParaRPr lang="en-AU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AU" dirty="0" smtClean="0"/>
              <a:t>Enable wider application of procurement staff </a:t>
            </a:r>
            <a:r>
              <a:rPr lang="en-AU" dirty="0" smtClean="0">
                <a:solidFill>
                  <a:schemeClr val="tx1"/>
                </a:solidFill>
              </a:rPr>
              <a:t>away from the process to planning and management *</a:t>
            </a:r>
          </a:p>
          <a:p>
            <a:pPr eaLnBrk="1" hangingPunct="1">
              <a:buFont typeface="Wingdings" pitchFamily="2" charset="2"/>
              <a:buNone/>
            </a:pPr>
            <a:endParaRPr lang="en-AU" dirty="0" smtClean="0">
              <a:solidFill>
                <a:schemeClr val="tx1"/>
              </a:solidFill>
            </a:endParaRPr>
          </a:p>
          <a:p>
            <a:pPr marL="363538" lvl="1" indent="-363538" eaLnBrk="1" hangingPunct="1">
              <a:buFont typeface="Wingdings" pitchFamily="2" charset="2"/>
              <a:buChar char="q"/>
            </a:pPr>
            <a:r>
              <a:rPr lang="en-AU" dirty="0" smtClean="0"/>
              <a:t>Similar  e-GP support components required- </a:t>
            </a:r>
            <a:r>
              <a:rPr lang="en-AU" dirty="0" smtClean="0">
                <a:solidFill>
                  <a:schemeClr val="tx1"/>
                </a:solidFill>
              </a:rPr>
              <a:t>policy, legislation, regulation in common law countries, therefore harmonisation is possible</a:t>
            </a:r>
          </a:p>
          <a:p>
            <a:pPr eaLnBrk="1" hangingPunct="1">
              <a:lnSpc>
                <a:spcPct val="80000"/>
              </a:lnSpc>
            </a:pPr>
            <a:endParaRPr lang="en-AU" sz="2400" dirty="0" smtClean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375"/>
            <a:fld id="{6175956E-4183-4CB7-8FF3-AE1E456E1AB4}" type="slidenum">
              <a:rPr lang="en-US"/>
              <a:pPr defTabSz="968375"/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25427"/>
            <a:ext cx="8915400" cy="1527175"/>
          </a:xfrm>
        </p:spPr>
        <p:txBody>
          <a:bodyPr/>
          <a:lstStyle/>
          <a:p>
            <a:pPr marL="363538" indent="-363538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AU" sz="2800" dirty="0" smtClean="0">
                <a:solidFill>
                  <a:srgbClr val="FFFF00"/>
                </a:solidFill>
              </a:rPr>
              <a:t>Managerial Feasibility – One System 2</a:t>
            </a:r>
            <a:r>
              <a:rPr lang="en-AU" dirty="0" smtClean="0">
                <a:solidFill>
                  <a:srgbClr val="FFFF00"/>
                </a:solidFill>
              </a:rPr>
              <a:t/>
            </a:r>
            <a:br>
              <a:rPr lang="en-AU" dirty="0" smtClean="0">
                <a:solidFill>
                  <a:srgbClr val="FFFF00"/>
                </a:solidFill>
              </a:rPr>
            </a:br>
            <a:r>
              <a:rPr lang="en-AU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en-AU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17613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8915400" cy="5105400"/>
          </a:xfrm>
        </p:spPr>
        <p:txBody>
          <a:bodyPr/>
          <a:lstStyle/>
          <a:p>
            <a:pPr marL="363538" lvl="1" indent="-363538" eaLnBrk="1" hangingPunct="1">
              <a:buFont typeface="Wingdings" pitchFamily="2" charset="2"/>
              <a:buChar char="q"/>
            </a:pPr>
            <a:r>
              <a:rPr lang="en-AU" dirty="0" smtClean="0">
                <a:latin typeface="+mj-lt"/>
              </a:rPr>
              <a:t>Reduces costs, time required for procurement processes</a:t>
            </a:r>
          </a:p>
          <a:p>
            <a:pPr marL="363538" lvl="1" indent="-363538" eaLnBrk="1" hangingPunct="1">
              <a:buFont typeface="Wingdings" pitchFamily="2" charset="2"/>
              <a:buNone/>
            </a:pPr>
            <a:endParaRPr lang="en-AU" dirty="0" smtClean="0">
              <a:latin typeface="+mj-lt"/>
            </a:endParaRPr>
          </a:p>
          <a:p>
            <a:pPr marL="363538" lvl="1" indent="-363538" eaLnBrk="1" hangingPunct="1">
              <a:buFont typeface="Wingdings" pitchFamily="2" charset="2"/>
              <a:buChar char="q"/>
            </a:pPr>
            <a:r>
              <a:rPr lang="en-AU" dirty="0" smtClean="0">
                <a:latin typeface="+mj-lt"/>
              </a:rPr>
              <a:t>Improves transparency, consistency and supplier and buyer satisfaction</a:t>
            </a:r>
          </a:p>
          <a:p>
            <a:pPr marL="363538" lvl="1" indent="-363538" eaLnBrk="1" hangingPunct="1">
              <a:buFont typeface="Wingdings" pitchFamily="2" charset="2"/>
              <a:buNone/>
            </a:pPr>
            <a:endParaRPr lang="en-AU" dirty="0" smtClean="0">
              <a:latin typeface="+mj-lt"/>
            </a:endParaRPr>
          </a:p>
          <a:p>
            <a:pPr marL="363538" lvl="1" indent="-363538" eaLnBrk="1" hangingPunct="1">
              <a:buFont typeface="Wingdings" pitchFamily="2" charset="2"/>
              <a:buChar char="q"/>
            </a:pPr>
            <a:r>
              <a:rPr lang="en-AU" dirty="0" smtClean="0">
                <a:latin typeface="+mj-lt"/>
              </a:rPr>
              <a:t>Common training/education programs- </a:t>
            </a:r>
            <a:r>
              <a:rPr lang="en-AU" dirty="0" smtClean="0">
                <a:solidFill>
                  <a:schemeClr val="tx1"/>
                </a:solidFill>
                <a:latin typeface="+mj-lt"/>
              </a:rPr>
              <a:t>cheaper, better</a:t>
            </a:r>
          </a:p>
          <a:p>
            <a:pPr marL="363538" lvl="1" indent="-363538" eaLnBrk="1" hangingPunct="1">
              <a:buFont typeface="Wingdings" pitchFamily="2" charset="2"/>
              <a:buNone/>
            </a:pPr>
            <a:endParaRPr lang="en-AU" dirty="0" smtClean="0">
              <a:solidFill>
                <a:schemeClr val="tx1"/>
              </a:solidFill>
              <a:latin typeface="+mj-lt"/>
            </a:endParaRPr>
          </a:p>
          <a:p>
            <a:pPr marL="363538" lvl="1" indent="-363538" eaLnBrk="1" hangingPunct="1">
              <a:buFont typeface="Wingdings" pitchFamily="2" charset="2"/>
              <a:buChar char="q"/>
            </a:pPr>
            <a:r>
              <a:rPr lang="en-AU" dirty="0" smtClean="0">
                <a:latin typeface="+mj-lt"/>
              </a:rPr>
              <a:t>Comprehensive da</a:t>
            </a:r>
            <a:r>
              <a:rPr lang="en-AU" dirty="0" smtClean="0">
                <a:solidFill>
                  <a:schemeClr val="tx1"/>
                </a:solidFill>
                <a:latin typeface="+mj-lt"/>
              </a:rPr>
              <a:t>ta for decision making, performance monitoring and regulation</a:t>
            </a:r>
            <a:r>
              <a:rPr lang="en-AU" dirty="0">
                <a:solidFill>
                  <a:schemeClr val="tx1"/>
                </a:solidFill>
                <a:latin typeface="+mj-lt"/>
              </a:rPr>
              <a:t>,</a:t>
            </a:r>
            <a:r>
              <a:rPr lang="en-AU" dirty="0" smtClean="0">
                <a:solidFill>
                  <a:schemeClr val="tx1"/>
                </a:solidFill>
                <a:latin typeface="+mj-lt"/>
              </a:rPr>
              <a:t> providing comparative data</a:t>
            </a:r>
          </a:p>
          <a:p>
            <a:pPr marL="363538" lvl="1" indent="-363538" eaLnBrk="1" hangingPunct="1">
              <a:buFont typeface="Wingdings" pitchFamily="2" charset="2"/>
              <a:buChar char="q"/>
            </a:pPr>
            <a:endParaRPr lang="en-AU" dirty="0" smtClean="0">
              <a:solidFill>
                <a:schemeClr val="tx1"/>
              </a:solidFill>
              <a:latin typeface="+mj-lt"/>
            </a:endParaRPr>
          </a:p>
          <a:p>
            <a:pPr marL="363538" lvl="1" indent="-363538" eaLnBrk="1" hangingPunct="1">
              <a:buFont typeface="Wingdings" pitchFamily="2" charset="2"/>
              <a:buChar char="q"/>
            </a:pPr>
            <a:r>
              <a:rPr lang="en-AU" dirty="0" smtClean="0">
                <a:latin typeface="+mj-lt"/>
              </a:rPr>
              <a:t>Assists new efficient  centralised procurement- </a:t>
            </a:r>
            <a:r>
              <a:rPr lang="en-AU" dirty="0" smtClean="0">
                <a:solidFill>
                  <a:schemeClr val="tx1"/>
                </a:solidFill>
                <a:latin typeface="+mj-lt"/>
              </a:rPr>
              <a:t>pooled procurement, framework agreements</a:t>
            </a:r>
          </a:p>
          <a:p>
            <a:pPr eaLnBrk="1" hangingPunct="1">
              <a:lnSpc>
                <a:spcPct val="80000"/>
              </a:lnSpc>
            </a:pPr>
            <a:endParaRPr lang="en-AU" sz="2400" dirty="0" smtClean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375"/>
            <a:fld id="{4507F17D-7AEC-419A-B4B4-82C3B0D40458}" type="slidenum">
              <a:rPr lang="en-US"/>
              <a:pPr defTabSz="968375"/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25427"/>
            <a:ext cx="8915400" cy="1450975"/>
          </a:xfrm>
        </p:spPr>
        <p:txBody>
          <a:bodyPr/>
          <a:lstStyle/>
          <a:p>
            <a:pPr eaLnBrk="1" hangingPunct="1"/>
            <a:r>
              <a:rPr lang="en-AU" sz="2800" dirty="0" smtClean="0">
                <a:solidFill>
                  <a:srgbClr val="FFFF00"/>
                </a:solidFill>
              </a:rPr>
              <a:t>Key Issues to be Addressed </a:t>
            </a:r>
            <a:r>
              <a:rPr lang="en-AU" sz="3600" dirty="0" smtClean="0">
                <a:solidFill>
                  <a:srgbClr val="FFFF00"/>
                </a:solidFill>
              </a:rPr>
              <a:t/>
            </a:r>
            <a:br>
              <a:rPr lang="en-AU" sz="3600" dirty="0" smtClean="0">
                <a:solidFill>
                  <a:srgbClr val="FFFF00"/>
                </a:solidFill>
              </a:rPr>
            </a:br>
            <a:endParaRPr lang="en-US" sz="3600" dirty="0" smtClean="0"/>
          </a:p>
        </p:txBody>
      </p:sp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>
          <a:xfrm>
            <a:off x="495302" y="1143000"/>
            <a:ext cx="9029700" cy="48323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AU" sz="2400" dirty="0" smtClean="0">
                <a:effectLst/>
              </a:rPr>
              <a:t> </a:t>
            </a:r>
            <a:r>
              <a:rPr lang="en-AU" dirty="0" smtClean="0">
                <a:effectLst/>
              </a:rPr>
              <a:t>Political </a:t>
            </a:r>
            <a:r>
              <a:rPr lang="en-AU" dirty="0" smtClean="0">
                <a:solidFill>
                  <a:schemeClr val="tx1"/>
                </a:solidFill>
                <a:effectLst/>
              </a:rPr>
              <a:t>- what cost?, lose control? MSMEs will suffer,  exposure of current practices, harmonisation take too long.  </a:t>
            </a:r>
            <a:r>
              <a:rPr lang="en-AU" dirty="0" smtClean="0">
                <a:effectLst/>
              </a:rPr>
              <a:t>The</a:t>
            </a:r>
            <a:r>
              <a:rPr lang="en-AU" dirty="0" smtClean="0">
                <a:solidFill>
                  <a:schemeClr val="tx1"/>
                </a:solidFill>
                <a:effectLst/>
              </a:rPr>
              <a:t> </a:t>
            </a:r>
            <a:r>
              <a:rPr lang="en-AU" dirty="0" smtClean="0">
                <a:effectLst/>
              </a:rPr>
              <a:t>Real issues are:</a:t>
            </a:r>
          </a:p>
          <a:p>
            <a:pPr eaLnBrk="1" hangingPunct="1">
              <a:lnSpc>
                <a:spcPct val="80000"/>
              </a:lnSpc>
              <a:buNone/>
            </a:pPr>
            <a:endParaRPr lang="en-AU" dirty="0" smtClean="0">
              <a:effectLst/>
            </a:endParaRPr>
          </a:p>
          <a:p>
            <a:pPr eaLnBrk="1" hangingPunct="1">
              <a:lnSpc>
                <a:spcPct val="80000"/>
              </a:lnSpc>
            </a:pPr>
            <a:r>
              <a:rPr lang="en-AU" dirty="0" smtClean="0">
                <a:effectLst/>
              </a:rPr>
              <a:t>Currently little data </a:t>
            </a:r>
            <a:r>
              <a:rPr lang="en-AU" dirty="0" smtClean="0">
                <a:solidFill>
                  <a:schemeClr val="tx1"/>
                </a:solidFill>
                <a:effectLst/>
              </a:rPr>
              <a:t>on country procurement performance, transparency,  market trends/issues </a:t>
            </a:r>
          </a:p>
          <a:p>
            <a:pPr eaLnBrk="1" hangingPunct="1">
              <a:lnSpc>
                <a:spcPct val="80000"/>
              </a:lnSpc>
              <a:buNone/>
            </a:pPr>
            <a:endParaRPr lang="en-AU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80000"/>
              </a:lnSpc>
            </a:pPr>
            <a:r>
              <a:rPr lang="en-AU" dirty="0" smtClean="0">
                <a:effectLst/>
              </a:rPr>
              <a:t>Local procurement process often discretionary</a:t>
            </a:r>
            <a:r>
              <a:rPr lang="en-AU" dirty="0" smtClean="0">
                <a:solidFill>
                  <a:schemeClr val="tx1"/>
                </a:solidFill>
                <a:effectLst/>
              </a:rPr>
              <a:t>, extended credit may shape relationships </a:t>
            </a:r>
          </a:p>
          <a:p>
            <a:pPr eaLnBrk="1" hangingPunct="1">
              <a:lnSpc>
                <a:spcPct val="80000"/>
              </a:lnSpc>
              <a:buNone/>
            </a:pPr>
            <a:endParaRPr lang="en-AU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80000"/>
              </a:lnSpc>
            </a:pPr>
            <a:r>
              <a:rPr lang="en-AU" dirty="0" smtClean="0">
                <a:effectLst/>
              </a:rPr>
              <a:t>Little policy implementation </a:t>
            </a:r>
            <a:r>
              <a:rPr lang="en-AU" dirty="0" smtClean="0">
                <a:solidFill>
                  <a:schemeClr val="tx1"/>
                </a:solidFill>
                <a:effectLst/>
              </a:rPr>
              <a:t>to raise participation of MSMEs in  procurement</a:t>
            </a:r>
          </a:p>
          <a:p>
            <a:pPr eaLnBrk="1" hangingPunct="1">
              <a:lnSpc>
                <a:spcPct val="80000"/>
              </a:lnSpc>
              <a:buNone/>
            </a:pPr>
            <a:endParaRPr lang="en-AU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80000"/>
              </a:lnSpc>
            </a:pPr>
            <a:r>
              <a:rPr lang="en-AU" dirty="0" smtClean="0">
                <a:effectLst/>
              </a:rPr>
              <a:t>Under resourced central procurement mgt. agencies </a:t>
            </a:r>
            <a:r>
              <a:rPr lang="en-AU" dirty="0" smtClean="0">
                <a:solidFill>
                  <a:schemeClr val="tx1"/>
                </a:solidFill>
                <a:effectLst/>
              </a:rPr>
              <a:t>to drive reform</a:t>
            </a:r>
          </a:p>
          <a:p>
            <a:pPr eaLnBrk="1" hangingPunct="1">
              <a:lnSpc>
                <a:spcPct val="80000"/>
              </a:lnSpc>
              <a:buNone/>
            </a:pPr>
            <a:endParaRPr lang="en-AU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80000"/>
              </a:lnSpc>
            </a:pPr>
            <a:r>
              <a:rPr lang="en-AU" dirty="0" smtClean="0">
                <a:effectLst/>
              </a:rPr>
              <a:t>Observed low readiness </a:t>
            </a:r>
            <a:r>
              <a:rPr lang="en-AU" dirty="0" smtClean="0">
                <a:solidFill>
                  <a:schemeClr val="tx1"/>
                </a:solidFill>
                <a:effectLst/>
              </a:rPr>
              <a:t>on training, policy, procurement  management, standards, private sector involvement </a:t>
            </a:r>
          </a:p>
          <a:p>
            <a:pPr eaLnBrk="1" hangingPunct="1">
              <a:lnSpc>
                <a:spcPct val="80000"/>
              </a:lnSpc>
            </a:pPr>
            <a:endParaRPr lang="en-AU" sz="2400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AU" sz="2400" dirty="0" smtClean="0">
              <a:effectLst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375"/>
            <a:fld id="{04314887-3D25-4821-AFA4-8A27E4831C75}" type="slidenum">
              <a:rPr lang="en-US"/>
              <a:pPr defTabSz="968375"/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7FD53AE0-2FCE-4444-81EC-A8C182E6AFEF}" type="slidenum">
              <a:rPr lang="en-US">
                <a:latin typeface="Arial" charset="0"/>
              </a:rPr>
              <a:pPr/>
              <a:t>24</a:t>
            </a:fld>
            <a:endParaRPr lang="en-US" dirty="0">
              <a:latin typeface="Arial" charset="0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74638"/>
            <a:ext cx="8915400" cy="850900"/>
          </a:xfrm>
        </p:spPr>
        <p:txBody>
          <a:bodyPr/>
          <a:lstStyle/>
          <a:p>
            <a:pPr eaLnBrk="1" hangingPunct="1"/>
            <a:endParaRPr lang="en-US" sz="3200" dirty="0">
              <a:latin typeface="Arial" charset="0"/>
            </a:endParaRP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dirty="0">
              <a:latin typeface="Arial" charset="0"/>
            </a:endParaRPr>
          </a:p>
        </p:txBody>
      </p:sp>
      <p:pic>
        <p:nvPicPr>
          <p:cNvPr id="21509" name="Picture 4" descr="The Twelve Apostles Desktop Background - 1024 x 7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29" y="228600"/>
            <a:ext cx="873654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5"/>
          <p:cNvSpPr txBox="1">
            <a:spLocks noChangeArrowheads="1"/>
          </p:cNvSpPr>
          <p:nvPr/>
        </p:nvSpPr>
        <p:spPr bwMode="auto">
          <a:xfrm>
            <a:off x="1905000" y="4114800"/>
            <a:ext cx="569595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AU" sz="4000" b="1" dirty="0">
                <a:solidFill>
                  <a:schemeClr val="bg1"/>
                </a:solidFill>
              </a:rPr>
              <a:t>QUESTIONS ?</a:t>
            </a:r>
          </a:p>
          <a:p>
            <a:pPr algn="ctr">
              <a:spcBef>
                <a:spcPct val="50000"/>
              </a:spcBef>
            </a:pPr>
            <a:r>
              <a:rPr lang="en-AU" sz="2400" b="1" dirty="0">
                <a:solidFill>
                  <a:schemeClr val="bg1"/>
                </a:solidFill>
              </a:rPr>
              <a:t>David McDermont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511" name="Text Box 6"/>
          <p:cNvSpPr txBox="1">
            <a:spLocks noChangeArrowheads="1"/>
          </p:cNvSpPr>
          <p:nvPr/>
        </p:nvSpPr>
        <p:spPr bwMode="auto">
          <a:xfrm>
            <a:off x="2067190" y="1125538"/>
            <a:ext cx="506994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AU" sz="3200" b="1" dirty="0"/>
              <a:t>Thank you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8312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915400" cy="762000"/>
          </a:xfrm>
        </p:spPr>
        <p:txBody>
          <a:bodyPr/>
          <a:lstStyle/>
          <a:p>
            <a:pPr eaLnBrk="1" hangingPunct="1"/>
            <a:r>
              <a:rPr lang="en-AU" sz="2800" dirty="0" smtClean="0">
                <a:solidFill>
                  <a:srgbClr val="FFFF00"/>
                </a:solidFill>
              </a:rPr>
              <a:t>Some Selected References</a:t>
            </a:r>
            <a:r>
              <a:rPr lang="en-AU" sz="3600" dirty="0" smtClean="0">
                <a:solidFill>
                  <a:srgbClr val="FFFF00"/>
                </a:solidFill>
              </a:rPr>
              <a:t/>
            </a:r>
            <a:br>
              <a:rPr lang="en-AU" sz="3600" dirty="0" smtClean="0">
                <a:solidFill>
                  <a:srgbClr val="FFFF00"/>
                </a:solidFill>
              </a:rPr>
            </a:br>
            <a:endParaRPr lang="en-US" sz="3600" dirty="0" smtClean="0"/>
          </a:p>
        </p:txBody>
      </p:sp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447800"/>
            <a:ext cx="9029700" cy="4832350"/>
          </a:xfrm>
        </p:spPr>
        <p:txBody>
          <a:bodyPr/>
          <a:lstStyle/>
          <a:p>
            <a:r>
              <a:rPr lang="en-AU" sz="1800" i="1" dirty="0" smtClean="0">
                <a:effectLst/>
              </a:rPr>
              <a:t>Role </a:t>
            </a:r>
            <a:r>
              <a:rPr lang="en-AU" sz="1800" i="1" dirty="0">
                <a:effectLst/>
              </a:rPr>
              <a:t>Of Public E-procurement Technology To Reduce Corruption In Government Procurement  </a:t>
            </a:r>
            <a:r>
              <a:rPr lang="en-AU" sz="1800" dirty="0">
                <a:effectLst/>
              </a:rPr>
              <a:t>2012 International Public Procurement Conference, August 17-19, Seattle, </a:t>
            </a:r>
            <a:r>
              <a:rPr lang="en-AU" sz="1800" dirty="0" smtClean="0">
                <a:effectLst/>
              </a:rPr>
              <a:t>Washington, </a:t>
            </a:r>
            <a:r>
              <a:rPr lang="en-AU" sz="1800" dirty="0">
                <a:effectLst/>
              </a:rPr>
              <a:t>Neupane, Soar, Vaidya, </a:t>
            </a:r>
            <a:r>
              <a:rPr lang="en-AU" sz="1800" dirty="0" smtClean="0">
                <a:effectLst/>
              </a:rPr>
              <a:t>&amp; Yong</a:t>
            </a:r>
          </a:p>
          <a:p>
            <a:endParaRPr lang="en-AU" sz="1800" dirty="0" smtClean="0">
              <a:effectLst/>
            </a:endParaRPr>
          </a:p>
          <a:p>
            <a:r>
              <a:rPr lang="en-AU" sz="1800" dirty="0" smtClean="0">
                <a:effectLst/>
              </a:rPr>
              <a:t>IGS Documents developed for the MDBs (see </a:t>
            </a:r>
            <a:r>
              <a:rPr lang="en-AU" sz="1800" dirty="0" smtClean="0">
                <a:effectLst/>
                <a:hlinkClick r:id="rId3"/>
              </a:rPr>
              <a:t>www.mdbegp.org</a:t>
            </a:r>
            <a:r>
              <a:rPr lang="en-AU" sz="1800" dirty="0" smtClean="0">
                <a:effectLst/>
              </a:rPr>
              <a:t> )</a:t>
            </a:r>
          </a:p>
          <a:p>
            <a:pPr marL="0" indent="0">
              <a:buNone/>
            </a:pPr>
            <a:endParaRPr lang="en-AU" sz="1800" dirty="0" smtClean="0">
              <a:effectLst/>
            </a:endParaRPr>
          </a:p>
          <a:p>
            <a:pPr marL="0" indent="0">
              <a:buNone/>
            </a:pPr>
            <a:r>
              <a:rPr lang="en-AU" sz="1600" dirty="0" smtClean="0">
                <a:effectLst/>
              </a:rPr>
              <a:t>	E-Tendering (System) Requirements for MDB Financed Procurement 2005</a:t>
            </a:r>
          </a:p>
          <a:p>
            <a:pPr marL="0" indent="0">
              <a:buNone/>
            </a:pPr>
            <a:endParaRPr lang="en-AU" sz="1600" dirty="0" smtClean="0">
              <a:effectLst/>
            </a:endParaRPr>
          </a:p>
          <a:p>
            <a:pPr marL="0" indent="0">
              <a:buNone/>
            </a:pPr>
            <a:r>
              <a:rPr lang="en-AU" sz="1800" dirty="0">
                <a:effectLst/>
              </a:rPr>
              <a:t>	</a:t>
            </a:r>
            <a:r>
              <a:rPr lang="en-AU" sz="1600" dirty="0" smtClean="0">
                <a:effectLst/>
              </a:rPr>
              <a:t>International Survey of E-Procurement Systems  2007 and 2009</a:t>
            </a:r>
          </a:p>
          <a:p>
            <a:pPr marL="0" indent="0">
              <a:buNone/>
            </a:pPr>
            <a:endParaRPr lang="en-AU" sz="1600" dirty="0">
              <a:effectLst/>
            </a:endParaRPr>
          </a:p>
          <a:p>
            <a:pPr marL="0" indent="0">
              <a:buNone/>
            </a:pPr>
            <a:r>
              <a:rPr lang="en-AU" sz="1600" dirty="0" smtClean="0">
                <a:effectLst/>
              </a:rPr>
              <a:t>	Electronic Government Procurement (e-GP) Readiness Self Assessment (Revised 	2009</a:t>
            </a:r>
          </a:p>
          <a:p>
            <a:endParaRPr lang="en-AU" sz="1800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AU" sz="2400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AU" sz="2400" dirty="0" smtClean="0">
              <a:effectLst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375"/>
            <a:fld id="{04314887-3D25-4821-AFA4-8A27E4831C75}" type="slidenum">
              <a:rPr lang="en-US"/>
              <a:pPr defTabSz="968375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75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25425"/>
            <a:ext cx="8915400" cy="993775"/>
          </a:xfrm>
        </p:spPr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</a:rPr>
              <a:t>IGS Relevant Area Experience</a:t>
            </a:r>
            <a:endParaRPr lang="en-US" sz="2800" dirty="0">
              <a:solidFill>
                <a:srgbClr val="FFFF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8635632"/>
              </p:ext>
            </p:extLst>
          </p:nvPr>
        </p:nvGraphicFramePr>
        <p:xfrm>
          <a:off x="685800" y="1219200"/>
          <a:ext cx="83820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6832"/>
                <a:gridCol w="1708768"/>
                <a:gridCol w="1752600"/>
                <a:gridCol w="1371600"/>
                <a:gridCol w="1143000"/>
                <a:gridCol w="1219200"/>
              </a:tblGrid>
              <a:tr h="5336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800000"/>
                          </a:solidFill>
                        </a:rPr>
                        <a:t>Country</a:t>
                      </a:r>
                      <a:endParaRPr lang="en-US" sz="14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800000"/>
                          </a:solidFill>
                        </a:rPr>
                        <a:t>e-GP</a:t>
                      </a:r>
                      <a:r>
                        <a:rPr lang="en-US" sz="1400" baseline="0" dirty="0" smtClean="0">
                          <a:solidFill>
                            <a:srgbClr val="800000"/>
                          </a:solidFill>
                        </a:rPr>
                        <a:t> Assessment and Reform Plan</a:t>
                      </a:r>
                      <a:endParaRPr lang="en-US" sz="14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800000"/>
                          </a:solidFill>
                        </a:rPr>
                        <a:t>e-P System Plan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800000"/>
                          </a:solidFill>
                        </a:rPr>
                        <a:t> &amp; Implementation</a:t>
                      </a:r>
                      <a:endParaRPr lang="en-US" sz="14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800000"/>
                          </a:solidFill>
                        </a:rPr>
                        <a:t>Capacity Development</a:t>
                      </a:r>
                      <a:endParaRPr lang="en-US" sz="14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800000"/>
                          </a:solidFill>
                        </a:rPr>
                        <a:t>FAs</a:t>
                      </a:r>
                      <a:r>
                        <a:rPr lang="en-US" sz="1400" baseline="0" dirty="0" smtClean="0">
                          <a:solidFill>
                            <a:srgbClr val="800000"/>
                          </a:solidFill>
                        </a:rPr>
                        <a:t> &amp; </a:t>
                      </a:r>
                      <a:r>
                        <a:rPr lang="en-US" sz="1400" dirty="0" smtClean="0">
                          <a:solidFill>
                            <a:srgbClr val="800000"/>
                          </a:solidFill>
                        </a:rPr>
                        <a:t>Reviews</a:t>
                      </a:r>
                      <a:endParaRPr lang="en-US" sz="14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800000"/>
                          </a:solidFill>
                        </a:rPr>
                        <a:t>Year</a:t>
                      </a:r>
                      <a:endParaRPr lang="en-US" sz="14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12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Barbados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 X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FAs, Legal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2010-2014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12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Columbia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2010 &amp; 2014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12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Costa Rica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Legal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2009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6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Dominican Republic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FAs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2009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12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Guyana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Review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2009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12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Jamaica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FAs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2007-2014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12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Mexico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FAs, CPAR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2007-2012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12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OECS (6)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FAs, Legal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2010-2013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12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Panama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OECD-DAC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2008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12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Peru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CPAR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2008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6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Trinidad and Tobago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Reform Plan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2011-2012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5131-EC36-428F-80BB-EC2D83FDF4E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3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3"/>
          <p:cNvSpPr>
            <a:spLocks noGrp="1" noChangeArrowheads="1"/>
          </p:cNvSpPr>
          <p:nvPr>
            <p:ph type="ctrTitle"/>
          </p:nvPr>
        </p:nvSpPr>
        <p:spPr>
          <a:xfrm>
            <a:off x="742950" y="334965"/>
            <a:ext cx="8420100" cy="657225"/>
          </a:xfrm>
        </p:spPr>
        <p:txBody>
          <a:bodyPr anchor="b"/>
          <a:lstStyle/>
          <a:p>
            <a:pPr>
              <a:spcBef>
                <a:spcPct val="50000"/>
              </a:spcBef>
            </a:pPr>
            <a:r>
              <a:rPr lang="en-AU" sz="3200" dirty="0" smtClean="0">
                <a:latin typeface="Times New Roman" pitchFamily="18" charset="0"/>
              </a:rPr>
              <a:t> </a:t>
            </a:r>
            <a:r>
              <a:rPr lang="en-AU" sz="3200" dirty="0" smtClean="0">
                <a:solidFill>
                  <a:srgbClr val="FFFF00"/>
                </a:solidFill>
              </a:rPr>
              <a:t>A Mature </a:t>
            </a:r>
            <a:r>
              <a:rPr lang="en-AU" sz="3200" dirty="0">
                <a:solidFill>
                  <a:srgbClr val="FFFF00"/>
                </a:solidFill>
              </a:rPr>
              <a:t>e</a:t>
            </a:r>
            <a:r>
              <a:rPr lang="en-AU" sz="3200" dirty="0" smtClean="0">
                <a:solidFill>
                  <a:srgbClr val="FFFF00"/>
                </a:solidFill>
              </a:rPr>
              <a:t>-GP Environment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007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82614" y="1063627"/>
            <a:ext cx="8894762" cy="5178425"/>
          </a:xfrm>
        </p:spPr>
        <p:txBody>
          <a:bodyPr/>
          <a:lstStyle/>
          <a:p>
            <a:pPr eaLnBrk="1" hangingPunct="1"/>
            <a:r>
              <a:rPr lang="en-AU" dirty="0" smtClean="0">
                <a:solidFill>
                  <a:schemeClr val="tx1"/>
                </a:solidFill>
              </a:rPr>
              <a:t>Systems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9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defTabSz="968375"/>
            <a:fld id="{B621BCC1-6C24-4F18-B875-094C758B8FB1}" type="slidenum">
              <a:rPr lang="en-US"/>
              <a:pPr defTabSz="968375"/>
              <a:t>4</a:t>
            </a:fld>
            <a:endParaRPr lang="en-US" dirty="0"/>
          </a:p>
        </p:txBody>
      </p:sp>
      <p:sp>
        <p:nvSpPr>
          <p:cNvPr id="200708" name="Rectangle 4"/>
          <p:cNvSpPr>
            <a:spLocks noChangeArrowheads="1"/>
          </p:cNvSpPr>
          <p:nvPr/>
        </p:nvSpPr>
        <p:spPr bwMode="auto">
          <a:xfrm>
            <a:off x="2063750" y="1144590"/>
            <a:ext cx="6007101" cy="3273425"/>
          </a:xfrm>
          <a:prstGeom prst="rect">
            <a:avLst/>
          </a:prstGeom>
          <a:solidFill>
            <a:srgbClr val="0653DE"/>
          </a:solidFill>
          <a:ln w="38100">
            <a:solidFill>
              <a:schemeClr val="tx1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AU" dirty="0"/>
          </a:p>
        </p:txBody>
      </p:sp>
      <p:sp>
        <p:nvSpPr>
          <p:cNvPr id="200709" name="AutoShape 5"/>
          <p:cNvSpPr>
            <a:spLocks noChangeArrowheads="1"/>
          </p:cNvSpPr>
          <p:nvPr/>
        </p:nvSpPr>
        <p:spPr bwMode="auto">
          <a:xfrm>
            <a:off x="2308225" y="1295400"/>
            <a:ext cx="5775325" cy="1595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AU" dirty="0"/>
          </a:p>
        </p:txBody>
      </p:sp>
      <p:sp>
        <p:nvSpPr>
          <p:cNvPr id="200710" name="Text Box 6"/>
          <p:cNvSpPr txBox="1">
            <a:spLocks noChangeArrowheads="1"/>
          </p:cNvSpPr>
          <p:nvPr/>
        </p:nvSpPr>
        <p:spPr bwMode="auto">
          <a:xfrm>
            <a:off x="2308225" y="1677990"/>
            <a:ext cx="2730500" cy="58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59" tIns="48277" rIns="96559" bIns="48277">
            <a:spAutoFit/>
          </a:bodyPr>
          <a:lstStyle/>
          <a:p>
            <a:pPr algn="ctr" defTabSz="968375"/>
            <a:r>
              <a:rPr lang="en-AU" b="1" dirty="0">
                <a:solidFill>
                  <a:srgbClr val="000000"/>
                </a:solidFill>
                <a:cs typeface="Arial" charset="0"/>
              </a:rPr>
              <a:t>e-Tendering </a:t>
            </a:r>
          </a:p>
          <a:p>
            <a:pPr algn="ctr" defTabSz="968375"/>
            <a:r>
              <a:rPr lang="en-AU" sz="1200" b="1" dirty="0">
                <a:solidFill>
                  <a:srgbClr val="000000"/>
                </a:solidFill>
              </a:rPr>
              <a:t> Online Public Tendering</a:t>
            </a:r>
            <a:endParaRPr lang="en-AU" sz="1000" dirty="0">
              <a:solidFill>
                <a:srgbClr val="000000"/>
              </a:solidFill>
            </a:endParaRPr>
          </a:p>
        </p:txBody>
      </p:sp>
      <p:sp>
        <p:nvSpPr>
          <p:cNvPr id="200711" name="Text Box 7"/>
          <p:cNvSpPr txBox="1">
            <a:spLocks noChangeArrowheads="1"/>
          </p:cNvSpPr>
          <p:nvPr/>
        </p:nvSpPr>
        <p:spPr bwMode="auto">
          <a:xfrm>
            <a:off x="4954588" y="1677990"/>
            <a:ext cx="2882900" cy="58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59" tIns="48277" rIns="96559" bIns="48277">
            <a:spAutoFit/>
          </a:bodyPr>
          <a:lstStyle/>
          <a:p>
            <a:pPr algn="ctr" defTabSz="968375"/>
            <a:r>
              <a:rPr lang="en-AU" b="1" dirty="0">
                <a:solidFill>
                  <a:srgbClr val="3333FF"/>
                </a:solidFill>
              </a:rPr>
              <a:t>e-</a:t>
            </a:r>
            <a:r>
              <a:rPr lang="en-AU" b="1" dirty="0">
                <a:solidFill>
                  <a:srgbClr val="3333FF"/>
                </a:solidFill>
                <a:cs typeface="Arial" charset="0"/>
              </a:rPr>
              <a:t>Purchasing </a:t>
            </a:r>
          </a:p>
          <a:p>
            <a:pPr algn="ctr" defTabSz="968375"/>
            <a:r>
              <a:rPr lang="en-AU" sz="1200" b="1" dirty="0">
                <a:solidFill>
                  <a:srgbClr val="3333FF"/>
                </a:solidFill>
              </a:rPr>
              <a:t>Online  Purchasing </a:t>
            </a:r>
            <a:r>
              <a:rPr lang="en-AU" sz="1200" b="1" dirty="0" smtClean="0">
                <a:solidFill>
                  <a:srgbClr val="3333FF"/>
                </a:solidFill>
              </a:rPr>
              <a:t>/Auctions</a:t>
            </a:r>
            <a:endParaRPr lang="en-AU" sz="1000" dirty="0">
              <a:solidFill>
                <a:srgbClr val="3333FF"/>
              </a:solidFill>
            </a:endParaRPr>
          </a:p>
        </p:txBody>
      </p:sp>
      <p:sp>
        <p:nvSpPr>
          <p:cNvPr id="200712" name="Text Box 8"/>
          <p:cNvSpPr txBox="1">
            <a:spLocks noChangeArrowheads="1"/>
          </p:cNvSpPr>
          <p:nvPr/>
        </p:nvSpPr>
        <p:spPr bwMode="auto">
          <a:xfrm>
            <a:off x="3136902" y="2209801"/>
            <a:ext cx="3663950" cy="58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59" tIns="48277" rIns="96559" bIns="48277">
            <a:spAutoFit/>
          </a:bodyPr>
          <a:lstStyle/>
          <a:p>
            <a:pPr algn="ctr" defTabSz="968375"/>
            <a:r>
              <a:rPr lang="en-AU" b="1" dirty="0">
                <a:solidFill>
                  <a:srgbClr val="006600"/>
                </a:solidFill>
              </a:rPr>
              <a:t>e-</a:t>
            </a:r>
            <a:r>
              <a:rPr lang="en-AU" b="1" dirty="0">
                <a:solidFill>
                  <a:srgbClr val="006600"/>
                </a:solidFill>
                <a:cs typeface="Arial" charset="0"/>
              </a:rPr>
              <a:t>Proc Mgt &amp; Information </a:t>
            </a:r>
          </a:p>
          <a:p>
            <a:pPr algn="ctr" defTabSz="968375"/>
            <a:r>
              <a:rPr lang="en-AU" sz="1200" b="1" dirty="0">
                <a:solidFill>
                  <a:srgbClr val="006600"/>
                </a:solidFill>
              </a:rPr>
              <a:t>Online  Contract Mgt and Information</a:t>
            </a:r>
            <a:endParaRPr lang="en-AU" sz="1000" dirty="0">
              <a:solidFill>
                <a:srgbClr val="006600"/>
              </a:solidFill>
            </a:endParaRPr>
          </a:p>
        </p:txBody>
      </p:sp>
      <p:sp>
        <p:nvSpPr>
          <p:cNvPr id="200713" name="AutoShape 9"/>
          <p:cNvSpPr>
            <a:spLocks noChangeArrowheads="1"/>
          </p:cNvSpPr>
          <p:nvPr/>
        </p:nvSpPr>
        <p:spPr bwMode="auto">
          <a:xfrm>
            <a:off x="2555875" y="3048001"/>
            <a:ext cx="5041900" cy="647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>
            <a:solidFill>
              <a:srgbClr val="008000"/>
            </a:solidFill>
            <a:round/>
            <a:headEnd/>
            <a:tailEnd/>
          </a:ln>
        </p:spPr>
        <p:txBody>
          <a:bodyPr wrap="none" lIns="96559" tIns="48277" rIns="96559" bIns="48277" anchor="ctr"/>
          <a:lstStyle/>
          <a:p>
            <a:pPr algn="ctr" defTabSz="968375" eaLnBrk="0" hangingPunct="0"/>
            <a:r>
              <a:rPr lang="en-AU" b="1" dirty="0">
                <a:solidFill>
                  <a:srgbClr val="000000"/>
                </a:solidFill>
              </a:rPr>
              <a:t>Supporting Administrative Systems</a:t>
            </a:r>
          </a:p>
        </p:txBody>
      </p:sp>
      <p:sp>
        <p:nvSpPr>
          <p:cNvPr id="200714" name="Line 10"/>
          <p:cNvSpPr>
            <a:spLocks noChangeShapeType="1"/>
          </p:cNvSpPr>
          <p:nvPr/>
        </p:nvSpPr>
        <p:spPr bwMode="auto">
          <a:xfrm>
            <a:off x="5038725" y="2822577"/>
            <a:ext cx="0" cy="3540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AU" dirty="0"/>
          </a:p>
        </p:txBody>
      </p:sp>
      <p:sp>
        <p:nvSpPr>
          <p:cNvPr id="200715" name="Line 11"/>
          <p:cNvSpPr>
            <a:spLocks noChangeShapeType="1"/>
          </p:cNvSpPr>
          <p:nvPr/>
        </p:nvSpPr>
        <p:spPr bwMode="auto">
          <a:xfrm>
            <a:off x="5038725" y="3579815"/>
            <a:ext cx="0" cy="3635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AU" dirty="0"/>
          </a:p>
        </p:txBody>
      </p:sp>
      <p:sp>
        <p:nvSpPr>
          <p:cNvPr id="200716" name="AutoShape 12"/>
          <p:cNvSpPr>
            <a:spLocks noChangeArrowheads="1"/>
          </p:cNvSpPr>
          <p:nvPr/>
        </p:nvSpPr>
        <p:spPr bwMode="auto">
          <a:xfrm>
            <a:off x="2640016" y="3887790"/>
            <a:ext cx="4994275" cy="45243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175">
            <a:solidFill>
              <a:srgbClr val="990000"/>
            </a:solidFill>
            <a:round/>
            <a:headEnd/>
            <a:tailEnd/>
          </a:ln>
        </p:spPr>
        <p:txBody>
          <a:bodyPr wrap="none" lIns="96559" tIns="48277" rIns="96559" bIns="48277" anchor="ctr"/>
          <a:lstStyle/>
          <a:p>
            <a:pPr algn="ctr" defTabSz="968375" eaLnBrk="0" hangingPunct="0"/>
            <a:r>
              <a:rPr lang="en-AU" b="1" dirty="0">
                <a:solidFill>
                  <a:srgbClr val="000000"/>
                </a:solidFill>
              </a:rPr>
              <a:t>Data  Warehouse</a:t>
            </a:r>
          </a:p>
        </p:txBody>
      </p:sp>
      <p:sp>
        <p:nvSpPr>
          <p:cNvPr id="200717" name="Rectangle 13"/>
          <p:cNvSpPr>
            <a:spLocks noChangeArrowheads="1"/>
          </p:cNvSpPr>
          <p:nvPr/>
        </p:nvSpPr>
        <p:spPr bwMode="auto">
          <a:xfrm>
            <a:off x="976315" y="1846263"/>
            <a:ext cx="658813" cy="360203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lIns="96559" tIns="48277" rIns="96559" bIns="48277" anchor="ctr"/>
          <a:lstStyle/>
          <a:p>
            <a:pPr algn="ctr" defTabSz="968375" eaLnBrk="0" hangingPunct="0"/>
            <a:r>
              <a:rPr lang="en-AU" b="1" i="1" dirty="0">
                <a:solidFill>
                  <a:schemeClr val="bg2"/>
                </a:solidFill>
              </a:rPr>
              <a:t>B</a:t>
            </a:r>
          </a:p>
          <a:p>
            <a:pPr algn="ctr" defTabSz="968375" eaLnBrk="0" hangingPunct="0"/>
            <a:r>
              <a:rPr lang="en-AU" b="1" i="1" dirty="0">
                <a:solidFill>
                  <a:schemeClr val="bg2"/>
                </a:solidFill>
              </a:rPr>
              <a:t>U</a:t>
            </a:r>
          </a:p>
          <a:p>
            <a:pPr algn="ctr" defTabSz="968375" eaLnBrk="0" hangingPunct="0"/>
            <a:r>
              <a:rPr lang="en-AU" b="1" i="1" dirty="0">
                <a:solidFill>
                  <a:schemeClr val="bg2"/>
                </a:solidFill>
              </a:rPr>
              <a:t>S</a:t>
            </a:r>
          </a:p>
          <a:p>
            <a:pPr algn="ctr" defTabSz="968375" eaLnBrk="0" hangingPunct="0"/>
            <a:r>
              <a:rPr lang="en-AU" b="1" i="1" dirty="0">
                <a:solidFill>
                  <a:schemeClr val="bg2"/>
                </a:solidFill>
              </a:rPr>
              <a:t>I</a:t>
            </a:r>
          </a:p>
          <a:p>
            <a:pPr algn="ctr" defTabSz="968375" eaLnBrk="0" hangingPunct="0"/>
            <a:r>
              <a:rPr lang="en-AU" b="1" i="1" dirty="0">
                <a:solidFill>
                  <a:schemeClr val="bg2"/>
                </a:solidFill>
              </a:rPr>
              <a:t>N</a:t>
            </a:r>
          </a:p>
          <a:p>
            <a:pPr algn="ctr" defTabSz="968375" eaLnBrk="0" hangingPunct="0"/>
            <a:r>
              <a:rPr lang="en-AU" b="1" i="1" dirty="0">
                <a:solidFill>
                  <a:schemeClr val="bg2"/>
                </a:solidFill>
              </a:rPr>
              <a:t>E</a:t>
            </a:r>
          </a:p>
          <a:p>
            <a:pPr algn="ctr" defTabSz="968375" eaLnBrk="0" hangingPunct="0"/>
            <a:r>
              <a:rPr lang="en-AU" b="1" i="1" dirty="0">
                <a:solidFill>
                  <a:schemeClr val="bg2"/>
                </a:solidFill>
              </a:rPr>
              <a:t>S</a:t>
            </a:r>
          </a:p>
          <a:p>
            <a:pPr algn="ctr" defTabSz="968375" eaLnBrk="0" hangingPunct="0"/>
            <a:r>
              <a:rPr lang="en-AU" b="1" i="1" dirty="0">
                <a:solidFill>
                  <a:schemeClr val="bg2"/>
                </a:solidFill>
              </a:rPr>
              <a:t>S</a:t>
            </a:r>
          </a:p>
          <a:p>
            <a:pPr algn="ctr" defTabSz="968375" eaLnBrk="0" hangingPunct="0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00718" name="Rectangle 14"/>
          <p:cNvSpPr>
            <a:spLocks noChangeArrowheads="1"/>
          </p:cNvSpPr>
          <p:nvPr/>
        </p:nvSpPr>
        <p:spPr bwMode="auto">
          <a:xfrm>
            <a:off x="8543927" y="1846263"/>
            <a:ext cx="655638" cy="360203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lIns="96559" tIns="48277" rIns="96559" bIns="48277" anchor="ctr"/>
          <a:lstStyle/>
          <a:p>
            <a:pPr algn="ctr" defTabSz="968375" eaLnBrk="0" hangingPunct="0"/>
            <a:r>
              <a:rPr lang="en-AU" b="1" i="1" dirty="0">
                <a:solidFill>
                  <a:srgbClr val="006600"/>
                </a:solidFill>
              </a:rPr>
              <a:t>G</a:t>
            </a:r>
          </a:p>
          <a:p>
            <a:pPr algn="ctr" defTabSz="968375" eaLnBrk="0" hangingPunct="0"/>
            <a:r>
              <a:rPr lang="en-AU" b="1" i="1" dirty="0">
                <a:solidFill>
                  <a:srgbClr val="006600"/>
                </a:solidFill>
              </a:rPr>
              <a:t>O</a:t>
            </a:r>
          </a:p>
          <a:p>
            <a:pPr algn="ctr" defTabSz="968375" eaLnBrk="0" hangingPunct="0"/>
            <a:r>
              <a:rPr lang="en-AU" b="1" i="1" dirty="0">
                <a:solidFill>
                  <a:srgbClr val="006600"/>
                </a:solidFill>
              </a:rPr>
              <a:t>V</a:t>
            </a:r>
          </a:p>
          <a:p>
            <a:pPr algn="ctr" defTabSz="968375" eaLnBrk="0" hangingPunct="0"/>
            <a:r>
              <a:rPr lang="en-AU" b="1" i="1" dirty="0">
                <a:solidFill>
                  <a:srgbClr val="006600"/>
                </a:solidFill>
              </a:rPr>
              <a:t>E</a:t>
            </a:r>
          </a:p>
          <a:p>
            <a:pPr algn="ctr" defTabSz="968375" eaLnBrk="0" hangingPunct="0"/>
            <a:r>
              <a:rPr lang="en-AU" b="1" i="1" dirty="0">
                <a:solidFill>
                  <a:srgbClr val="006600"/>
                </a:solidFill>
              </a:rPr>
              <a:t>R</a:t>
            </a:r>
          </a:p>
          <a:p>
            <a:pPr algn="ctr" defTabSz="968375" eaLnBrk="0" hangingPunct="0"/>
            <a:r>
              <a:rPr lang="en-AU" b="1" i="1" dirty="0">
                <a:solidFill>
                  <a:srgbClr val="006600"/>
                </a:solidFill>
              </a:rPr>
              <a:t>N</a:t>
            </a:r>
          </a:p>
          <a:p>
            <a:pPr algn="ctr" defTabSz="968375" eaLnBrk="0" hangingPunct="0"/>
            <a:r>
              <a:rPr lang="en-AU" b="1" i="1" dirty="0">
                <a:solidFill>
                  <a:srgbClr val="006600"/>
                </a:solidFill>
              </a:rPr>
              <a:t>M</a:t>
            </a:r>
          </a:p>
          <a:p>
            <a:pPr algn="ctr" defTabSz="968375" eaLnBrk="0" hangingPunct="0"/>
            <a:r>
              <a:rPr lang="en-AU" b="1" i="1" dirty="0">
                <a:solidFill>
                  <a:srgbClr val="006600"/>
                </a:solidFill>
              </a:rPr>
              <a:t>E</a:t>
            </a:r>
          </a:p>
          <a:p>
            <a:pPr algn="ctr" defTabSz="968375" eaLnBrk="0" hangingPunct="0"/>
            <a:r>
              <a:rPr lang="en-AU" b="1" i="1" dirty="0">
                <a:solidFill>
                  <a:srgbClr val="006600"/>
                </a:solidFill>
              </a:rPr>
              <a:t>N</a:t>
            </a:r>
          </a:p>
          <a:p>
            <a:pPr algn="ctr" defTabSz="968375" eaLnBrk="0" hangingPunct="0"/>
            <a:r>
              <a:rPr lang="en-AU" b="1" i="1" dirty="0">
                <a:solidFill>
                  <a:srgbClr val="006600"/>
                </a:solidFill>
              </a:rPr>
              <a:t>T</a:t>
            </a:r>
          </a:p>
          <a:p>
            <a:pPr algn="ctr" defTabSz="968375" eaLnBrk="0" hangingPunct="0"/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200719" name="AutoShape 15"/>
          <p:cNvSpPr>
            <a:spLocks noChangeArrowheads="1"/>
          </p:cNvSpPr>
          <p:nvPr/>
        </p:nvSpPr>
        <p:spPr bwMode="auto">
          <a:xfrm>
            <a:off x="1679576" y="3144838"/>
            <a:ext cx="539750" cy="430212"/>
          </a:xfrm>
          <a:prstGeom prst="leftRightArrow">
            <a:avLst>
              <a:gd name="adj1" fmla="val 50000"/>
              <a:gd name="adj2" fmla="val 25092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AU" dirty="0"/>
          </a:p>
        </p:txBody>
      </p:sp>
      <p:sp>
        <p:nvSpPr>
          <p:cNvPr id="200720" name="AutoShape 16"/>
          <p:cNvSpPr>
            <a:spLocks noChangeArrowheads="1"/>
          </p:cNvSpPr>
          <p:nvPr/>
        </p:nvSpPr>
        <p:spPr bwMode="auto">
          <a:xfrm>
            <a:off x="7996238" y="3282952"/>
            <a:ext cx="547687" cy="430213"/>
          </a:xfrm>
          <a:prstGeom prst="leftRightArrow">
            <a:avLst>
              <a:gd name="adj1" fmla="val 50000"/>
              <a:gd name="adj2" fmla="val 25461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AU" dirty="0"/>
          </a:p>
        </p:txBody>
      </p:sp>
      <p:sp>
        <p:nvSpPr>
          <p:cNvPr id="200721" name="Text Box 17"/>
          <p:cNvSpPr txBox="1">
            <a:spLocks noChangeArrowheads="1"/>
          </p:cNvSpPr>
          <p:nvPr/>
        </p:nvSpPr>
        <p:spPr bwMode="auto">
          <a:xfrm>
            <a:off x="1812925" y="4494214"/>
            <a:ext cx="6527800" cy="151326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6559" tIns="48277" rIns="96559" bIns="48277">
            <a:spAutoFit/>
          </a:bodyPr>
          <a:lstStyle/>
          <a:p>
            <a:pPr algn="ctr" defTabSz="968375">
              <a:spcBef>
                <a:spcPct val="20000"/>
              </a:spcBef>
            </a:pPr>
            <a:r>
              <a:rPr lang="en-AU" b="1" dirty="0">
                <a:solidFill>
                  <a:srgbClr val="000000"/>
                </a:solidFill>
              </a:rPr>
              <a:t>Underlying Components of e-GP</a:t>
            </a:r>
          </a:p>
          <a:p>
            <a:pPr algn="ctr" defTabSz="968375"/>
            <a:r>
              <a:rPr lang="en-AU" sz="1800" b="1" dirty="0">
                <a:solidFill>
                  <a:srgbClr val="000000"/>
                </a:solidFill>
              </a:rPr>
              <a:t>Government Leadership, Human Resource Management, </a:t>
            </a:r>
          </a:p>
          <a:p>
            <a:pPr algn="ctr" defTabSz="968375"/>
            <a:r>
              <a:rPr lang="en-AU" sz="1800" b="1" dirty="0">
                <a:solidFill>
                  <a:srgbClr val="000000"/>
                </a:solidFill>
              </a:rPr>
              <a:t>Planning &amp; Management, Policy, Legislation &amp; Regulation Infrastructure &amp; Web Services,</a:t>
            </a:r>
          </a:p>
          <a:p>
            <a:pPr algn="ctr" defTabSz="968375"/>
            <a:r>
              <a:rPr lang="en-AU" sz="1800" b="1" dirty="0">
                <a:solidFill>
                  <a:srgbClr val="000000"/>
                </a:solidFill>
              </a:rPr>
              <a:t> Standards, Private Sector Integration, Systems</a:t>
            </a:r>
          </a:p>
        </p:txBody>
      </p:sp>
      <p:sp>
        <p:nvSpPr>
          <p:cNvPr id="200722" name="AutoShape 18"/>
          <p:cNvSpPr>
            <a:spLocks noChangeArrowheads="1"/>
          </p:cNvSpPr>
          <p:nvPr/>
        </p:nvSpPr>
        <p:spPr bwMode="auto">
          <a:xfrm rot="-5400000">
            <a:off x="4796632" y="4175921"/>
            <a:ext cx="284162" cy="469899"/>
          </a:xfrm>
          <a:prstGeom prst="leftRightArrow">
            <a:avLst>
              <a:gd name="adj1" fmla="val 50000"/>
              <a:gd name="adj2" fmla="val 2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AU" dirty="0"/>
          </a:p>
        </p:txBody>
      </p:sp>
      <p:sp>
        <p:nvSpPr>
          <p:cNvPr id="20" name="TextBox 19"/>
          <p:cNvSpPr txBox="1"/>
          <p:nvPr/>
        </p:nvSpPr>
        <p:spPr>
          <a:xfrm>
            <a:off x="4191000" y="144780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rgbClr val="000000"/>
                </a:solidFill>
              </a:rPr>
              <a:t>E-SYSTEMS</a:t>
            </a:r>
            <a:endParaRPr lang="en-AU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0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2007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007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0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0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007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800" decel="100000"/>
                                        <p:tgtEl>
                                          <p:spTgt spid="20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200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20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20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8" grpId="0" animBg="1"/>
      <p:bldP spid="200708" grpId="1" animBg="1"/>
      <p:bldP spid="200709" grpId="0" animBg="1"/>
      <p:bldP spid="200710" grpId="0"/>
      <p:bldP spid="200711" grpId="0"/>
      <p:bldP spid="200712" grpId="0"/>
      <p:bldP spid="200713" grpId="0" build="allAtOnce" animBg="1"/>
      <p:bldP spid="200714" grpId="0" animBg="1"/>
      <p:bldP spid="200715" grpId="0" animBg="1"/>
      <p:bldP spid="200716" grpId="0" build="allAtOnce" animBg="1"/>
      <p:bldP spid="200717" grpId="0" animBg="1"/>
      <p:bldP spid="200718" grpId="0" animBg="1"/>
      <p:bldP spid="200719" grpId="0" animBg="1"/>
      <p:bldP spid="200720" grpId="0" animBg="1"/>
      <p:bldP spid="200721" grpId="0" animBg="1"/>
      <p:bldP spid="2007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1"/>
            <a:ext cx="8915400" cy="761999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FFFF00"/>
                </a:solidFill>
              </a:rPr>
              <a:t>Example: e-Procurement System Functionality</a:t>
            </a:r>
            <a:endParaRPr lang="en-US" sz="2400" dirty="0" smtClean="0"/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495300" y="1066800"/>
            <a:ext cx="8915400" cy="49085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AU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AU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AU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AU" dirty="0" smtClean="0">
              <a:solidFill>
                <a:schemeClr val="tx1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dirty="0" smtClean="0">
              <a:solidFill>
                <a:schemeClr val="tx1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375"/>
            <a:fld id="{E45A8E29-CD1A-4ED3-A97C-DA58062DAFB6}" type="slidenum">
              <a:rPr lang="en-US"/>
              <a:pPr defTabSz="968375"/>
              <a:t>5</a:t>
            </a:fld>
            <a:endParaRPr lang="en-US" dirty="0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685802" y="1371601"/>
            <a:ext cx="868679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b="1" dirty="0"/>
          </a:p>
          <a:p>
            <a:endParaRPr lang="en-US" b="1" dirty="0"/>
          </a:p>
          <a:p>
            <a:pPr marL="457200" indent="-457200">
              <a:buFont typeface="+mj-lt"/>
              <a:buAutoNum type="arabicPeriod"/>
            </a:pPr>
            <a:endParaRPr lang="en-US" b="1" dirty="0"/>
          </a:p>
          <a:p>
            <a:endParaRPr lang="en-US" b="1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1650831"/>
              </p:ext>
            </p:extLst>
          </p:nvPr>
        </p:nvGraphicFramePr>
        <p:xfrm>
          <a:off x="990600" y="1143000"/>
          <a:ext cx="716280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9" name="Document" r:id="rId5" imgW="7023100" imgH="7150100" progId="Word.Document.12">
                  <p:embed/>
                </p:oleObj>
              </mc:Choice>
              <mc:Fallback>
                <p:oleObj name="Document" r:id="rId5" imgW="7023100" imgH="7150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0600" y="1143000"/>
                        <a:ext cx="7162800" cy="502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38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25427"/>
            <a:ext cx="8915400" cy="1222375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FFFF00"/>
                </a:solidFill>
              </a:rPr>
              <a:t>Example: e-P System Technical Structure</a:t>
            </a:r>
            <a:endParaRPr lang="en-US" sz="2400" dirty="0" smtClean="0"/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495300" y="1371600"/>
            <a:ext cx="8915400" cy="46037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AU" dirty="0" smtClean="0">
                <a:solidFill>
                  <a:schemeClr val="tx1"/>
                </a:solidFill>
                <a:effectLst/>
              </a:rPr>
              <a:t>Web based, able to service web, mobile phones, email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AU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90000"/>
              </a:lnSpc>
            </a:pPr>
            <a:r>
              <a:rPr lang="en-AU" dirty="0" smtClean="0">
                <a:solidFill>
                  <a:schemeClr val="tx1"/>
                </a:solidFill>
                <a:effectLst/>
              </a:rPr>
              <a:t> Open standards and architecture to assist integration, extendibility  and modularity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AU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90000"/>
              </a:lnSpc>
            </a:pPr>
            <a:r>
              <a:rPr lang="en-AU" dirty="0" smtClean="0">
                <a:solidFill>
                  <a:schemeClr val="tx1"/>
                </a:solidFill>
                <a:effectLst/>
              </a:rPr>
              <a:t>Robust security- unorthorised access, user roles, document integrity, file storage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AU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90000"/>
              </a:lnSpc>
            </a:pPr>
            <a:r>
              <a:rPr lang="en-AU" dirty="0" smtClean="0">
                <a:solidFill>
                  <a:schemeClr val="tx1"/>
                </a:solidFill>
                <a:effectLst/>
              </a:rPr>
              <a:t>Modular to assist </a:t>
            </a:r>
            <a:r>
              <a:rPr lang="en-AU" dirty="0">
                <a:solidFill>
                  <a:schemeClr val="tx1"/>
                </a:solidFill>
                <a:effectLst/>
              </a:rPr>
              <a:t> </a:t>
            </a:r>
            <a:r>
              <a:rPr lang="en-AU" dirty="0" smtClean="0">
                <a:solidFill>
                  <a:schemeClr val="tx1"/>
                </a:solidFill>
                <a:effectLst/>
              </a:rPr>
              <a:t>staged implementation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AU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90000"/>
              </a:lnSpc>
            </a:pPr>
            <a:r>
              <a:rPr lang="en-AU" dirty="0" smtClean="0">
                <a:solidFill>
                  <a:schemeClr val="tx1"/>
                </a:solidFill>
                <a:effectLst/>
              </a:rPr>
              <a:t>Relational database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AU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90000"/>
              </a:lnSpc>
            </a:pPr>
            <a:r>
              <a:rPr lang="en-AU" dirty="0" smtClean="0">
                <a:solidFill>
                  <a:schemeClr val="tx1"/>
                </a:solidFill>
                <a:effectLst/>
              </a:rPr>
              <a:t>User friendly</a:t>
            </a:r>
          </a:p>
          <a:p>
            <a:pPr eaLnBrk="1" hangingPunct="1">
              <a:lnSpc>
                <a:spcPct val="90000"/>
              </a:lnSpc>
            </a:pPr>
            <a:endParaRPr lang="en-AU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AU" dirty="0" smtClean="0">
              <a:solidFill>
                <a:schemeClr val="tx1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dirty="0" smtClean="0">
              <a:solidFill>
                <a:schemeClr val="tx1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375"/>
            <a:fld id="{E45A8E29-CD1A-4ED3-A97C-DA58062DAFB6}" type="slidenum">
              <a:rPr lang="en-US"/>
              <a:pPr defTabSz="968375"/>
              <a:t>6</a:t>
            </a:fld>
            <a:endParaRPr lang="en-US" dirty="0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685802" y="1371601"/>
            <a:ext cx="868679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/>
          </a:p>
          <a:p>
            <a:pPr marL="457200" indent="-457200">
              <a:buFont typeface="+mj-lt"/>
              <a:buAutoNum type="arabicPeriod"/>
            </a:pPr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551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76201"/>
            <a:ext cx="8915400" cy="8382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rgbClr val="FFFF00"/>
                </a:solidFill>
              </a:rPr>
              <a:t>Example: e-Procurement Website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  <a:hlinkClick r:id="rId3"/>
              </a:rPr>
              <a:t>www.finance.wa.gov.au/governmentprocurement</a:t>
            </a:r>
            <a:r>
              <a:rPr lang="en-US" sz="2400" dirty="0" smtClean="0">
                <a:solidFill>
                  <a:srgbClr val="FFFF00"/>
                </a:solidFill>
              </a:rPr>
              <a:t>  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idx="1"/>
          </p:nvPr>
        </p:nvSpPr>
        <p:spPr>
          <a:xfrm>
            <a:off x="742953" y="1066800"/>
            <a:ext cx="8996363" cy="4953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AU" b="0" i="1" dirty="0" smtClean="0">
              <a:cs typeface="Times New Roman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375"/>
            <a:fld id="{5A559346-57DA-4265-A2A6-4ECA56C58DD7}" type="slidenum">
              <a:rPr lang="en-US"/>
              <a:pPr defTabSz="968375"/>
              <a:t>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143000"/>
            <a:ext cx="7620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0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1"/>
            <a:ext cx="8915400" cy="1447802"/>
          </a:xfrm>
        </p:spPr>
        <p:txBody>
          <a:bodyPr/>
          <a:lstStyle/>
          <a:p>
            <a:pPr eaLnBrk="1" hangingPunct="1"/>
            <a:r>
              <a:rPr lang="en-US" sz="2800" b="0" dirty="0" smtClean="0">
                <a:solidFill>
                  <a:srgbClr val="FFFF00"/>
                </a:solidFill>
              </a:rPr>
              <a:t>How Systems make e-GP Effective -1</a:t>
            </a:r>
            <a:endParaRPr lang="en-US" sz="2800" dirty="0" smtClean="0"/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495300" y="1295400"/>
            <a:ext cx="8915400" cy="46799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AU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375"/>
            <a:fld id="{E45A8E29-CD1A-4ED3-A97C-DA58062DAFB6}" type="slidenum">
              <a:rPr lang="en-US"/>
              <a:pPr defTabSz="968375"/>
              <a:t>8</a:t>
            </a:fld>
            <a:endParaRPr lang="en-US" dirty="0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685802" y="1371601"/>
            <a:ext cx="8686799" cy="498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They provide reliable, cumulative information</a:t>
            </a:r>
            <a:r>
              <a:rPr lang="en-US" b="1" dirty="0" smtClean="0">
                <a:solidFill>
                  <a:srgbClr val="800000"/>
                </a:solidFill>
              </a:rPr>
              <a:t>-</a:t>
            </a:r>
            <a:r>
              <a:rPr lang="en-US" b="1" dirty="0" smtClean="0"/>
              <a:t>system generated from procurement cycle, or incorporated from  other sources</a:t>
            </a:r>
          </a:p>
          <a:p>
            <a:pPr marL="342900" indent="-342900">
              <a:buFont typeface="Wingdings" charset="2"/>
              <a:buChar char="q"/>
            </a:pPr>
            <a:endParaRPr lang="en-US" b="1" dirty="0" smtClean="0"/>
          </a:p>
          <a:p>
            <a:pPr marL="800100" lvl="1" indent="-342900">
              <a:buFont typeface="Wingdings" charset="2"/>
              <a:buChar char="q"/>
            </a:pPr>
            <a:r>
              <a:rPr lang="en-US" sz="1800" b="1" dirty="0" smtClean="0">
                <a:solidFill>
                  <a:srgbClr val="FFFF00"/>
                </a:solidFill>
              </a:rPr>
              <a:t>Procurement research and planning</a:t>
            </a:r>
          </a:p>
          <a:p>
            <a:pPr marL="800100" lvl="1" indent="-342900">
              <a:buFont typeface="Wingdings" charset="2"/>
              <a:buChar char="q"/>
            </a:pPr>
            <a:r>
              <a:rPr lang="en-US" sz="1800" b="1" dirty="0" smtClean="0">
                <a:solidFill>
                  <a:srgbClr val="FFFF00"/>
                </a:solidFill>
              </a:rPr>
              <a:t>Procurement performance</a:t>
            </a:r>
          </a:p>
          <a:p>
            <a:pPr marL="800100" lvl="1" indent="-342900">
              <a:buFont typeface="Wingdings" charset="2"/>
              <a:buChar char="q"/>
            </a:pPr>
            <a:r>
              <a:rPr lang="en-US" sz="1800" b="1" dirty="0" smtClean="0">
                <a:solidFill>
                  <a:srgbClr val="FFFF00"/>
                </a:solidFill>
              </a:rPr>
              <a:t>Audit – compliance and performance</a:t>
            </a:r>
          </a:p>
          <a:p>
            <a:pPr marL="800100" lvl="1" indent="-342900">
              <a:buFont typeface="Wingdings" charset="2"/>
              <a:buChar char="q"/>
            </a:pPr>
            <a:r>
              <a:rPr lang="en-US" sz="1800" b="1" dirty="0" smtClean="0">
                <a:solidFill>
                  <a:srgbClr val="FFFF00"/>
                </a:solidFill>
              </a:rPr>
              <a:t>Reduced opportunities for  corruption</a:t>
            </a:r>
          </a:p>
          <a:p>
            <a:endParaRPr lang="en-US" b="1" dirty="0" smtClean="0"/>
          </a:p>
          <a:p>
            <a:pPr marL="457200" indent="-457200">
              <a:buFont typeface="+mj-lt"/>
              <a:buAutoNum type="arabicPeriod" startAt="2"/>
            </a:pPr>
            <a:r>
              <a:rPr lang="en-US" b="1" dirty="0" smtClean="0">
                <a:solidFill>
                  <a:srgbClr val="000000"/>
                </a:solidFill>
              </a:rPr>
              <a:t>They improved process efficiency,  consistency, access, integrity</a:t>
            </a:r>
          </a:p>
          <a:p>
            <a:pPr marL="342900" indent="-342900">
              <a:buFont typeface="Wingdings" charset="2"/>
              <a:buChar char="q"/>
            </a:pPr>
            <a:endParaRPr lang="en-US" b="1" dirty="0" smtClean="0"/>
          </a:p>
          <a:p>
            <a:pPr marL="800100" lvl="1" indent="-342900">
              <a:buFont typeface="Wingdings" charset="2"/>
              <a:buChar char="q"/>
            </a:pPr>
            <a:r>
              <a:rPr lang="en-US" sz="1800" b="1" dirty="0" smtClean="0">
                <a:solidFill>
                  <a:srgbClr val="FFFF00"/>
                </a:solidFill>
              </a:rPr>
              <a:t>System based processes</a:t>
            </a:r>
          </a:p>
          <a:p>
            <a:pPr marL="800100" lvl="1" indent="-342900">
              <a:buFont typeface="Wingdings" charset="2"/>
              <a:buChar char="q"/>
            </a:pPr>
            <a:r>
              <a:rPr lang="en-US" sz="1800" b="1" dirty="0" smtClean="0">
                <a:solidFill>
                  <a:srgbClr val="FFFF00"/>
                </a:solidFill>
              </a:rPr>
              <a:t>Better </a:t>
            </a:r>
            <a:r>
              <a:rPr lang="en-US" sz="1800" b="1" dirty="0">
                <a:solidFill>
                  <a:srgbClr val="FFFF00"/>
                </a:solidFill>
              </a:rPr>
              <a:t>use of Govt resources- </a:t>
            </a:r>
            <a:r>
              <a:rPr lang="en-US" sz="1800" b="1" dirty="0" smtClean="0">
                <a:solidFill>
                  <a:srgbClr val="FFFF00"/>
                </a:solidFill>
              </a:rPr>
              <a:t>from process</a:t>
            </a:r>
            <a:endParaRPr lang="en-US" sz="1800" b="1" dirty="0">
              <a:solidFill>
                <a:srgbClr val="FFFF00"/>
              </a:solidFill>
            </a:endParaRPr>
          </a:p>
          <a:p>
            <a:r>
              <a:rPr lang="en-US" sz="1800" b="1" dirty="0">
                <a:solidFill>
                  <a:srgbClr val="FFFF00"/>
                </a:solidFill>
              </a:rPr>
              <a:t>     </a:t>
            </a:r>
            <a:r>
              <a:rPr lang="en-US" sz="1800" b="1" dirty="0" smtClean="0">
                <a:solidFill>
                  <a:srgbClr val="FFFF00"/>
                </a:solidFill>
              </a:rPr>
              <a:t>       to </a:t>
            </a:r>
            <a:r>
              <a:rPr lang="en-US" sz="1800" b="1" dirty="0">
                <a:solidFill>
                  <a:srgbClr val="FFFF00"/>
                </a:solidFill>
              </a:rPr>
              <a:t>management</a:t>
            </a:r>
          </a:p>
          <a:p>
            <a:pPr marL="800100" lvl="1" indent="-342900">
              <a:buFont typeface="Wingdings" charset="2"/>
              <a:buChar char="q"/>
            </a:pPr>
            <a:r>
              <a:rPr lang="en-US" sz="1800" b="1" dirty="0" smtClean="0">
                <a:solidFill>
                  <a:srgbClr val="FFFF00"/>
                </a:solidFill>
              </a:rPr>
              <a:t>Reduced costs/time for bidders</a:t>
            </a:r>
          </a:p>
          <a:p>
            <a:pPr marL="800100" lvl="1" indent="-342900">
              <a:buFont typeface="Wingdings" charset="2"/>
              <a:buChar char="q"/>
            </a:pPr>
            <a:r>
              <a:rPr lang="en-US" sz="1800" b="1" dirty="0" smtClean="0">
                <a:solidFill>
                  <a:srgbClr val="FFFF00"/>
                </a:solidFill>
              </a:rPr>
              <a:t>Secure e-transactions</a:t>
            </a:r>
          </a:p>
          <a:p>
            <a:pPr marL="800100" lvl="1" indent="-342900">
              <a:buFont typeface="Wingdings" charset="2"/>
              <a:buChar char="q"/>
            </a:pPr>
            <a:r>
              <a:rPr lang="en-US" sz="1800" b="1" dirty="0" smtClean="0">
                <a:solidFill>
                  <a:srgbClr val="FFFF00"/>
                </a:solidFill>
              </a:rPr>
              <a:t>Reduced opportunities for corruption</a:t>
            </a:r>
          </a:p>
          <a:p>
            <a:endParaRPr lang="en-US" sz="1800" b="1" dirty="0">
              <a:solidFill>
                <a:srgbClr val="FFFF00"/>
              </a:solidFill>
            </a:endParaRPr>
          </a:p>
        </p:txBody>
      </p:sp>
      <p:pic>
        <p:nvPicPr>
          <p:cNvPr id="32773" name="Picture 4" descr="ec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4267200"/>
            <a:ext cx="27416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329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1"/>
            <a:ext cx="8915400" cy="1447802"/>
          </a:xfrm>
        </p:spPr>
        <p:txBody>
          <a:bodyPr/>
          <a:lstStyle/>
          <a:p>
            <a:pPr eaLnBrk="1" hangingPunct="1"/>
            <a:r>
              <a:rPr lang="en-US" sz="2800" b="0" dirty="0" smtClean="0">
                <a:solidFill>
                  <a:srgbClr val="FFFF00"/>
                </a:solidFill>
              </a:rPr>
              <a:t>How Systems  make e-GP Effective - 2</a:t>
            </a:r>
            <a:endParaRPr lang="en-US" sz="2800" dirty="0" smtClean="0"/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495300" y="1295400"/>
            <a:ext cx="8915400" cy="46799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AU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375"/>
            <a:fld id="{E45A8E29-CD1A-4ED3-A97C-DA58062DAFB6}" type="slidenum">
              <a:rPr lang="en-US"/>
              <a:pPr defTabSz="968375"/>
              <a:t>9</a:t>
            </a:fld>
            <a:endParaRPr lang="en-US" dirty="0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685802" y="1371601"/>
            <a:ext cx="8686799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b="1" dirty="0" smtClean="0">
                <a:solidFill>
                  <a:srgbClr val="000000"/>
                </a:solidFill>
              </a:rPr>
              <a:t>They lead to higher  </a:t>
            </a:r>
            <a:r>
              <a:rPr lang="en-US" b="1" dirty="0">
                <a:solidFill>
                  <a:srgbClr val="000000"/>
                </a:solidFill>
              </a:rPr>
              <a:t>b</a:t>
            </a:r>
            <a:r>
              <a:rPr lang="en-US" b="1" dirty="0" smtClean="0">
                <a:solidFill>
                  <a:srgbClr val="000000"/>
                </a:solidFill>
              </a:rPr>
              <a:t>uyer and supplier satisfaction with the procurement process</a:t>
            </a:r>
          </a:p>
          <a:p>
            <a:pPr lvl="1"/>
            <a:r>
              <a:rPr lang="en-US" sz="1800" b="1" dirty="0" smtClean="0">
                <a:solidFill>
                  <a:srgbClr val="FFFF00"/>
                </a:solidFill>
              </a:rPr>
              <a:t> </a:t>
            </a:r>
          </a:p>
          <a:p>
            <a:pPr marL="800100" lvl="1" indent="-342900">
              <a:buFont typeface="Wingdings" charset="2"/>
              <a:buChar char="q"/>
            </a:pPr>
            <a:r>
              <a:rPr lang="en-US" sz="1800" b="1" dirty="0" smtClean="0">
                <a:solidFill>
                  <a:srgbClr val="FFFF00"/>
                </a:solidFill>
              </a:rPr>
              <a:t>System based questionnaires available, recording of complaints</a:t>
            </a:r>
          </a:p>
          <a:p>
            <a:pPr marL="800100" lvl="1" indent="-342900">
              <a:buFont typeface="Wingdings" charset="2"/>
              <a:buChar char="q"/>
            </a:pPr>
            <a:r>
              <a:rPr lang="en-US" sz="1800" b="1" dirty="0" smtClean="0">
                <a:solidFill>
                  <a:srgbClr val="FFFF00"/>
                </a:solidFill>
              </a:rPr>
              <a:t>More efficient and timely process</a:t>
            </a:r>
          </a:p>
          <a:p>
            <a:pPr marL="800100" lvl="1" indent="-342900">
              <a:buFont typeface="Wingdings" charset="2"/>
              <a:buChar char="q"/>
            </a:pPr>
            <a:r>
              <a:rPr lang="en-US" sz="1800" b="1" dirty="0" smtClean="0">
                <a:solidFill>
                  <a:srgbClr val="FFFF00"/>
                </a:solidFill>
              </a:rPr>
              <a:t>Better access to information</a:t>
            </a:r>
          </a:p>
          <a:p>
            <a:endParaRPr lang="en-US" b="1" dirty="0"/>
          </a:p>
          <a:p>
            <a:pPr marL="457200" indent="-457200">
              <a:buFont typeface="+mj-lt"/>
              <a:buAutoNum type="arabicPeriod" startAt="4"/>
            </a:pPr>
            <a:r>
              <a:rPr lang="en-US" b="1" dirty="0" smtClean="0">
                <a:solidFill>
                  <a:srgbClr val="000000"/>
                </a:solidFill>
              </a:rPr>
              <a:t>They enable more effective application of policy and legislation</a:t>
            </a:r>
          </a:p>
          <a:p>
            <a:pPr marL="342900" indent="-342900">
              <a:buFont typeface="Wingdings" charset="2"/>
              <a:buChar char="q"/>
            </a:pPr>
            <a:endParaRPr lang="en-US" b="1" dirty="0" smtClean="0"/>
          </a:p>
          <a:p>
            <a:pPr marL="800100" lvl="1" indent="-342900">
              <a:buFont typeface="Wingdings" charset="2"/>
              <a:buChar char="q"/>
            </a:pPr>
            <a:r>
              <a:rPr lang="en-US" sz="1800" b="1" dirty="0" smtClean="0">
                <a:solidFill>
                  <a:srgbClr val="FFFF00"/>
                </a:solidFill>
              </a:rPr>
              <a:t>Policy/legislation  well transmitted to stakeholders</a:t>
            </a:r>
          </a:p>
          <a:p>
            <a:pPr marL="800100" lvl="1" indent="-342900">
              <a:buFont typeface="Wingdings" charset="2"/>
              <a:buChar char="q"/>
            </a:pPr>
            <a:r>
              <a:rPr lang="en-US" sz="1800" b="1" dirty="0" smtClean="0">
                <a:solidFill>
                  <a:srgbClr val="FFFF00"/>
                </a:solidFill>
              </a:rPr>
              <a:t>Policy/legislation compliance and outcomes</a:t>
            </a:r>
          </a:p>
          <a:p>
            <a:pPr lvl="1"/>
            <a:r>
              <a:rPr lang="en-US" sz="1800" b="1" dirty="0" smtClean="0">
                <a:solidFill>
                  <a:srgbClr val="FFFF00"/>
                </a:solidFill>
              </a:rPr>
              <a:t>     monitored </a:t>
            </a:r>
            <a:r>
              <a:rPr lang="en-US" sz="1800" b="1" dirty="0">
                <a:solidFill>
                  <a:srgbClr val="FFFF00"/>
                </a:solidFill>
              </a:rPr>
              <a:t>,</a:t>
            </a:r>
            <a:r>
              <a:rPr lang="en-US" sz="1800" b="1" dirty="0" smtClean="0">
                <a:solidFill>
                  <a:srgbClr val="FFFF00"/>
                </a:solidFill>
              </a:rPr>
              <a:t>  measured and reported</a:t>
            </a:r>
          </a:p>
          <a:p>
            <a:pPr lvl="1"/>
            <a:endParaRPr lang="en-US" sz="1800" b="1" dirty="0">
              <a:solidFill>
                <a:srgbClr val="FFFF00"/>
              </a:solidFill>
            </a:endParaRPr>
          </a:p>
          <a:p>
            <a:r>
              <a:rPr lang="en-US" sz="1800" b="1" dirty="0">
                <a:solidFill>
                  <a:srgbClr val="FFFF00"/>
                </a:solidFill>
              </a:rPr>
              <a:t>    </a:t>
            </a:r>
          </a:p>
          <a:p>
            <a:pPr lvl="1"/>
            <a:endParaRPr lang="en-US" sz="1800" b="1" dirty="0" smtClean="0">
              <a:solidFill>
                <a:srgbClr val="FFFF00"/>
              </a:solidFill>
            </a:endParaRPr>
          </a:p>
          <a:p>
            <a:endParaRPr lang="en-US" sz="1800" b="1" dirty="0">
              <a:solidFill>
                <a:srgbClr val="FFFF00"/>
              </a:solidFill>
            </a:endParaRPr>
          </a:p>
        </p:txBody>
      </p:sp>
      <p:pic>
        <p:nvPicPr>
          <p:cNvPr id="32773" name="Picture 4" descr="ec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4267200"/>
            <a:ext cx="27416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606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683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683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Globe">
  <a:themeElements>
    <a:clrScheme name="1_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1_Glob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683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683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6193</TotalTime>
  <Words>4113</Words>
  <Application>Microsoft Office PowerPoint</Application>
  <PresentationFormat>A4 Paper (210x297 mm)</PresentationFormat>
  <Paragraphs>568</Paragraphs>
  <Slides>25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Globe</vt:lpstr>
      <vt:lpstr>1_Globe</vt:lpstr>
      <vt:lpstr>Document</vt:lpstr>
      <vt:lpstr>Regional Conference on Public Procurement   June 23rd 2014  Port of Spain, Republic of Trinidad and Tobago    </vt:lpstr>
      <vt:lpstr>International Governance Solutions</vt:lpstr>
      <vt:lpstr>IGS Relevant Area Experience</vt:lpstr>
      <vt:lpstr> A Mature e-GP Environment</vt:lpstr>
      <vt:lpstr>Example: e-Procurement System Functionality</vt:lpstr>
      <vt:lpstr>Example: e-P System Technical Structure</vt:lpstr>
      <vt:lpstr>Example: e-Procurement Website www.finance.wa.gov.au/governmentprocurement  </vt:lpstr>
      <vt:lpstr>How Systems make e-GP Effective -1</vt:lpstr>
      <vt:lpstr>How Systems  make e-GP Effective - 2</vt:lpstr>
      <vt:lpstr>How Systems make e-GP Effective - 3</vt:lpstr>
      <vt:lpstr>What International Practice Tells Us - 1</vt:lpstr>
      <vt:lpstr>e-P Systems Role in Reducing Corruption </vt:lpstr>
      <vt:lpstr>e-Procurement Systems - Caribbean Area</vt:lpstr>
      <vt:lpstr>The Time is Still Right (a la 2011)</vt:lpstr>
      <vt:lpstr>E-GP Integration Strategy - 1</vt:lpstr>
      <vt:lpstr>E-GP Integration Strategy 2</vt:lpstr>
      <vt:lpstr>Functional Feasibility - One System</vt:lpstr>
      <vt:lpstr>Financial Feasibility – One System</vt:lpstr>
      <vt:lpstr>Technical Feasibility - One System 1 </vt:lpstr>
      <vt:lpstr>Technical Feasibility –One System 2 </vt:lpstr>
      <vt:lpstr>Managerial Feasibility – One System 1  </vt:lpstr>
      <vt:lpstr>Managerial Feasibility – One System 2  </vt:lpstr>
      <vt:lpstr>Key Issues to be Addressed  </vt:lpstr>
      <vt:lpstr>PowerPoint Presentation</vt:lpstr>
      <vt:lpstr>Some Selected References </vt:lpstr>
    </vt:vector>
  </TitlesOfParts>
  <Manager/>
  <Company>McDermont Consulting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David McDermont</dc:creator>
  <cp:keywords/>
  <dc:description/>
  <cp:lastModifiedBy>David McDermont</cp:lastModifiedBy>
  <cp:revision>578</cp:revision>
  <cp:lastPrinted>2014-06-18T03:37:37Z</cp:lastPrinted>
  <dcterms:created xsi:type="dcterms:W3CDTF">2003-03-05T04:45:39Z</dcterms:created>
  <dcterms:modified xsi:type="dcterms:W3CDTF">2014-06-18T03:39:42Z</dcterms:modified>
  <cp:category/>
</cp:coreProperties>
</file>