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300" r:id="rId3"/>
    <p:sldId id="257" r:id="rId4"/>
    <p:sldId id="260" r:id="rId5"/>
    <p:sldId id="261" r:id="rId6"/>
    <p:sldId id="262" r:id="rId7"/>
    <p:sldId id="295" r:id="rId8"/>
    <p:sldId id="266" r:id="rId9"/>
    <p:sldId id="267" r:id="rId10"/>
    <p:sldId id="275" r:id="rId11"/>
    <p:sldId id="276" r:id="rId12"/>
    <p:sldId id="302" r:id="rId13"/>
    <p:sldId id="281" r:id="rId14"/>
    <p:sldId id="282" r:id="rId15"/>
    <p:sldId id="283" r:id="rId16"/>
    <p:sldId id="286" r:id="rId17"/>
    <p:sldId id="288" r:id="rId18"/>
    <p:sldId id="301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64363" autoAdjust="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98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584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7" y="1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03BACE5B-EA96-4A2F-8FEE-D2B3F7488803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6" tIns="46588" rIns="93176" bIns="4658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6" tIns="46588" rIns="93176" bIns="4658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7" y="8829967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A7C67090-0CE5-41E3-802F-E05EA7C16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830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67090-0CE5-41E3-802F-E05EA7C162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447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67090-0CE5-41E3-802F-E05EA7C162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1544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u="sng" dirty="0" smtClean="0"/>
              <a:t>Review </a:t>
            </a:r>
            <a:r>
              <a:rPr lang="en-US" i="1" u="sng" dirty="0"/>
              <a:t>of Cash Flow Statements </a:t>
            </a:r>
            <a:r>
              <a:rPr lang="en-US" dirty="0"/>
              <a:t>: in the ongoing monitoring role of the Investments Division, selected State Owned Enterprises submit on a monthly basis Cash Statements of Operations. These statements capture the cash position of the Companies on a monthly basis. Further, these reports are reviewed by International Lending Agencies such as the IMF, Standards and Poor’s and Moody’s Rating Agencies.</a:t>
            </a:r>
          </a:p>
          <a:p>
            <a:endParaRPr lang="en-US" dirty="0"/>
          </a:p>
          <a:p>
            <a:r>
              <a:rPr lang="en-US" i="1" u="sng" dirty="0"/>
              <a:t>Maintenance of a Share Register</a:t>
            </a:r>
            <a:r>
              <a:rPr lang="en-US" dirty="0"/>
              <a:t> : the shares of State Owned Enterprises are issued in the name of Corporation Sole or his/her nominees’ name. These are lodged in Central Bank or recalled as seen fit.</a:t>
            </a:r>
          </a:p>
          <a:p>
            <a:endParaRPr lang="en-US" dirty="0" smtClean="0"/>
          </a:p>
          <a:p>
            <a:pPr defTabSz="922264"/>
            <a:r>
              <a:rPr lang="en-US" i="1" u="sng" dirty="0"/>
              <a:t>Classification of State Enterprises, Statutory Bodies and Cabinet Appointed Committees </a:t>
            </a:r>
            <a:r>
              <a:rPr lang="en-US" dirty="0"/>
              <a:t>:</a:t>
            </a:r>
            <a:r>
              <a:rPr lang="en-US" sz="2000" dirty="0"/>
              <a:t> </a:t>
            </a:r>
            <a:r>
              <a:rPr lang="en-US" dirty="0"/>
              <a:t>responsibility for Classification of Cabinet –appointed Boards/Committees was delegated to the Ministry of Finance by Cabinet in 1999. </a:t>
            </a:r>
          </a:p>
          <a:p>
            <a:pPr defTabSz="922264"/>
            <a:endParaRPr lang="en-US" dirty="0"/>
          </a:p>
          <a:p>
            <a:pPr>
              <a:lnSpc>
                <a:spcPct val="90000"/>
              </a:lnSpc>
            </a:pPr>
            <a:r>
              <a:rPr lang="en-US" i="1" u="sng" dirty="0"/>
              <a:t>Maintenance of</a:t>
            </a:r>
            <a:r>
              <a:rPr lang="en-US" sz="1100" i="1" u="sng" dirty="0"/>
              <a:t> </a:t>
            </a:r>
            <a:r>
              <a:rPr lang="en-US" i="1" u="sng" dirty="0"/>
              <a:t>Boards Database</a:t>
            </a:r>
            <a:r>
              <a:rPr lang="en-US" dirty="0"/>
              <a:t>: The Investments Division provides secretariat services for Cabinet’s Board Appointment Committee and appointed new members of Boards. The Division implements Cabinet’s decisions on the appointment/removal of members of Boards of Directors of State Agencies and accepts resignations of Board Members. 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dirty="0"/>
              <a:t>The development of policies and procedures appropriate for the management of the risk of State Enterprises</a:t>
            </a:r>
          </a:p>
          <a:p>
            <a:pPr defTabSz="922264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67090-0CE5-41E3-802F-E05EA7C162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296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67090-0CE5-41E3-802F-E05EA7C162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1330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67090-0CE5-41E3-802F-E05EA7C162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274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67090-0CE5-41E3-802F-E05EA7C162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3042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67090-0CE5-41E3-802F-E05EA7C162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7179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Under the provisions of Section 4 of the Exchequer and Audit Act 69:01, the Minister of Finance is responsible for supervising, controlling and directing all matters relating to the financial affairs of the State</a:t>
            </a:r>
          </a:p>
          <a:p>
            <a:endParaRPr lang="en-US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/>
              <a:t>Cabinet in September 2001 agreed that a Central Audit Committee headed by a Director, be established within the Ministry of Finance to monitor internal operations of all State Agencies. Activities conducted by the Central Audit Committee include: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dirty="0"/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en-US" dirty="0"/>
              <a:t>Evaluation of tender procedures and reviewing the award of contracts in respect of all State Enterprises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en-US" dirty="0"/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en-US" dirty="0"/>
              <a:t>Conduct of systems and value for money audits of selected State Agencies for compliance with relevant laws, regulations and internal control procedures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en-US" dirty="0"/>
          </a:p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en-US" dirty="0"/>
              <a:t>Conduct of investigations as requested by the Permanent Secretary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67090-0CE5-41E3-802F-E05EA7C162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9457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67090-0CE5-41E3-802F-E05EA7C162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7986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67090-0CE5-41E3-802F-E05EA7C1628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872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67090-0CE5-41E3-802F-E05EA7C162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529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67090-0CE5-41E3-802F-E05EA7C162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82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67090-0CE5-41E3-802F-E05EA7C162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823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67090-0CE5-41E3-802F-E05EA7C162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0832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67090-0CE5-41E3-802F-E05EA7C162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4459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dirty="0" smtClean="0"/>
              <a:t>Government’s </a:t>
            </a:r>
            <a:r>
              <a:rPr lang="en-US" dirty="0"/>
              <a:t>acquisition and disposal of shareholding in enterprises and the associated activities of the relevant executing agencies, including Cabinet, are circumscribed by other key legislation. The relevant Acts include: </a:t>
            </a:r>
          </a:p>
          <a:p>
            <a:pPr>
              <a:buFont typeface="Arial" charset="0"/>
              <a:buNone/>
            </a:pPr>
            <a:endParaRPr lang="en-US" dirty="0"/>
          </a:p>
          <a:p>
            <a:r>
              <a:rPr lang="en-US" b="1" dirty="0"/>
              <a:t>The Constitution on the Republic of Trinidad and Tobago Section 66 A-D</a:t>
            </a:r>
            <a:r>
              <a:rPr lang="en-US" dirty="0"/>
              <a:t> makes provision for the Corporation Sole to be accountable for the actions of entities receiving state funds to the ultimate stakeholders, via Parliament.</a:t>
            </a:r>
          </a:p>
          <a:p>
            <a:endParaRPr lang="en-US" b="1" dirty="0"/>
          </a:p>
          <a:p>
            <a:r>
              <a:rPr lang="en-US" b="1" dirty="0"/>
              <a:t>The Exchequer and Audit Act</a:t>
            </a:r>
            <a:r>
              <a:rPr lang="en-US" dirty="0"/>
              <a:t> makes provision under which State Funds may be invested in State Owned Enterprises.  Section 4 of the Act also provides for the monitoring and accounting for the use of those funds.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67090-0CE5-41E3-802F-E05EA7C162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1864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2081" indent="-112081">
              <a:lnSpc>
                <a:spcPct val="80000"/>
              </a:lnSpc>
            </a:pPr>
            <a:r>
              <a:rPr lang="en-US" dirty="0"/>
              <a:t>The Minister of Finance (Corporation Sole) is therefore responsible for the State’s entire portfolio of investments of which the State Enterprise Sector is a major element. At present, the portfolio includes: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Forty-seven (47) wholly-owned companies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Seven (7) majority-owned companies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Five (5) minority-owned (i.e. less than fifty percent </a:t>
            </a:r>
            <a:r>
              <a:rPr lang="en-US" dirty="0" smtClean="0"/>
              <a:t>holdings</a:t>
            </a:r>
            <a:r>
              <a:rPr lang="en-US" dirty="0"/>
              <a:t>); and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Twenty - nine (29) companies held indirectly as subsidiaries of wholly-owned companies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67090-0CE5-41E3-802F-E05EA7C162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2449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67090-0CE5-41E3-802F-E05EA7C162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916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40132-6574-4C0A-9E97-D15CF3F699C5}" type="datetime1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TT" smtClean="0"/>
              <a:t>Ministry of Finance and the Economy  Investments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2B74-C7A4-42C3-AD99-2E7EFB68E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504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F874-76E8-415A-B7B3-94896E09A4AD}" type="datetime1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TT" smtClean="0"/>
              <a:t>Ministry of Finance and the Economy  Investments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2B74-C7A4-42C3-AD99-2E7EFB68E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847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D57A-1CD3-4891-ABC3-294B9CEF2480}" type="datetime1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TT" smtClean="0"/>
              <a:t>Ministry of Finance and the Economy  Investments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2B74-C7A4-42C3-AD99-2E7EFB68E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815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D5D4E-E1CF-4048-807C-F536F147CCF1}" type="datetime1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Ministry of Finance and the Economy </a:t>
            </a:r>
          </a:p>
          <a:p>
            <a:r>
              <a:rPr lang="en-US" dirty="0" smtClean="0"/>
              <a:t>Investments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2B74-C7A4-42C3-AD99-2E7EFB68E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51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54ACC-EEFB-4DCD-A3B3-D88969105A45}" type="datetime1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TT" smtClean="0"/>
              <a:t>Ministry of Finance and the Economy  Investments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2B74-C7A4-42C3-AD99-2E7EFB68E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114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EF8D6-8D5B-4AB6-8A9A-0CC9B1D66EE9}" type="datetime1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TT" smtClean="0"/>
              <a:t>Ministry of Finance and the Economy  Investments Division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2B74-C7A4-42C3-AD99-2E7EFB68E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99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0A5B9-4E0E-45DD-A86A-36D37F222966}" type="datetime1">
              <a:rPr lang="en-US" smtClean="0"/>
              <a:t>4/14/2014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TT" smtClean="0"/>
              <a:t>Ministry of Finance and the Economy  Investments Division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2B74-C7A4-42C3-AD99-2E7EFB68E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53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ABE40-1775-4C3B-BD7D-2D3D7504451E}" type="datetime1">
              <a:rPr lang="en-US" smtClean="0"/>
              <a:t>4/14/2014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Ministry of Finance and the Economy </a:t>
            </a:r>
          </a:p>
          <a:p>
            <a:r>
              <a:rPr lang="en-US" dirty="0" smtClean="0"/>
              <a:t>Investments Division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2B74-C7A4-42C3-AD99-2E7EFB68E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937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EA1A-11DA-4A1E-81F8-1593A367996B}" type="datetime1">
              <a:rPr lang="en-US" smtClean="0"/>
              <a:t>4/14/2014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TT" smtClean="0"/>
              <a:t>Ministry of Finance and the Economy  Investments Division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2B74-C7A4-42C3-AD99-2E7EFB68E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549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47B90-0A0D-47CE-9DCB-7EBCF033FD32}" type="datetime1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TT" smtClean="0"/>
              <a:t>Ministry of Finance and the Economy  Investments Division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2B74-C7A4-42C3-AD99-2E7EFB68E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524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B394-D2B4-498D-8F08-9837869647F7}" type="datetime1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TT" smtClean="0"/>
              <a:t>Ministry of Finance and the Economy  Investments Division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2B74-C7A4-42C3-AD99-2E7EFB68E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127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DDD0B-430D-43BE-B6CA-EA5C41CB6D38}" type="datetime1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72200"/>
            <a:ext cx="2895600" cy="549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TT" smtClean="0"/>
              <a:t>Ministry of Finance and the Economy  Investments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42B74-C7A4-42C3-AD99-2E7EFB68E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207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  <a:scene3d>
              <a:camera prst="orthographicFront"/>
              <a:lightRig rig="threePt" dir="t"/>
            </a:scene3d>
            <a:sp3d extrusionH="57150" contourW="12700">
              <a:extrusionClr>
                <a:schemeClr val="bg2">
                  <a:lumMod val="50000"/>
                </a:schemeClr>
              </a:extrusionClr>
              <a:contourClr>
                <a:schemeClr val="tx2"/>
              </a:contourClr>
            </a:sp3d>
          </a:bodyPr>
          <a:lstStyle/>
          <a:p>
            <a:r>
              <a:rPr lang="en-US" sz="3600" b="1" dirty="0" smtClean="0"/>
              <a:t>THE ROLE AND FUNCTION OF CORPORATION SOLE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781800" cy="1752600"/>
          </a:xfrm>
        </p:spPr>
        <p:txBody>
          <a:bodyPr>
            <a:normAutofit/>
          </a:bodyPr>
          <a:lstStyle/>
          <a:p>
            <a:r>
              <a:rPr lang="en-US" b="1" dirty="0" smtClean="0"/>
              <a:t>“</a:t>
            </a:r>
            <a:r>
              <a:rPr lang="en-US" sz="2400" b="1" dirty="0"/>
              <a:t>Corporate Governance </a:t>
            </a:r>
            <a:r>
              <a:rPr lang="en-US" sz="2400" b="1" dirty="0" smtClean="0"/>
              <a:t>Seminar–</a:t>
            </a:r>
          </a:p>
          <a:p>
            <a:r>
              <a:rPr lang="en-US" sz="2400" b="1" dirty="0" smtClean="0"/>
              <a:t> </a:t>
            </a:r>
            <a:r>
              <a:rPr lang="en-US" sz="2400" b="1" dirty="0"/>
              <a:t>Promoting Effective State Enterprise Management”</a:t>
            </a:r>
            <a:endParaRPr lang="en-US" sz="2400" dirty="0"/>
          </a:p>
          <a:p>
            <a:endParaRPr lang="en-US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TT" smtClean="0"/>
              <a:t>Ministry of Finance and the Economy  Investments Division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2B74-C7A4-42C3-AD99-2E7EFB68EDC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3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MONITORING AND EVALUATION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idx="1"/>
          </p:nvPr>
        </p:nvSpPr>
        <p:spPr>
          <a:xfrm>
            <a:off x="19050" y="914400"/>
            <a:ext cx="8686800" cy="5029200"/>
          </a:xfrm>
        </p:spPr>
        <p:txBody>
          <a:bodyPr>
            <a:noAutofit/>
          </a:bodyPr>
          <a:lstStyle/>
          <a:p>
            <a:pPr indent="0">
              <a:lnSpc>
                <a:spcPct val="80000"/>
              </a:lnSpc>
              <a:buFontTx/>
              <a:buNone/>
            </a:pPr>
            <a:r>
              <a:rPr lang="en-US" sz="2400" dirty="0"/>
              <a:t>    </a:t>
            </a:r>
          </a:p>
          <a:p>
            <a:pPr indent="0">
              <a:lnSpc>
                <a:spcPct val="80000"/>
              </a:lnSpc>
              <a:buFontTx/>
              <a:buNone/>
            </a:pPr>
            <a:r>
              <a:rPr lang="en-US" sz="2400" dirty="0" smtClean="0"/>
              <a:t>The </a:t>
            </a:r>
            <a:r>
              <a:rPr lang="en-US" sz="2400" dirty="0"/>
              <a:t>Investments Division monitors the performance of State </a:t>
            </a:r>
          </a:p>
          <a:p>
            <a:pPr indent="0">
              <a:lnSpc>
                <a:spcPct val="80000"/>
              </a:lnSpc>
              <a:buFontTx/>
              <a:buNone/>
            </a:pPr>
            <a:r>
              <a:rPr lang="en-US" sz="2400" dirty="0" smtClean="0"/>
              <a:t>Enterprises. The </a:t>
            </a:r>
            <a:r>
              <a:rPr lang="en-GB" sz="2400" dirty="0" smtClean="0"/>
              <a:t>Performance </a:t>
            </a:r>
            <a:r>
              <a:rPr lang="en-GB" sz="2400" dirty="0"/>
              <a:t>Monitoring </a:t>
            </a:r>
            <a:r>
              <a:rPr lang="en-GB" sz="2400" dirty="0" smtClean="0"/>
              <a:t>Manual outlines </a:t>
            </a:r>
            <a:r>
              <a:rPr lang="en-GB" sz="2400" dirty="0"/>
              <a:t>the </a:t>
            </a:r>
            <a:r>
              <a:rPr lang="en-GB" sz="2400" dirty="0" smtClean="0"/>
              <a:t>monitoring activities of the Division and reporting </a:t>
            </a:r>
            <a:r>
              <a:rPr lang="en-GB" sz="2400" dirty="0"/>
              <a:t>requirements of the State</a:t>
            </a:r>
            <a:r>
              <a:rPr lang="en-GB" sz="2400" i="1" dirty="0"/>
              <a:t> </a:t>
            </a:r>
            <a:r>
              <a:rPr lang="en-GB" sz="2400" dirty="0"/>
              <a:t>Enterprise Sector.</a:t>
            </a:r>
            <a:endParaRPr lang="en-US" sz="2400" dirty="0"/>
          </a:p>
          <a:p>
            <a:pPr indent="0">
              <a:lnSpc>
                <a:spcPct val="80000"/>
              </a:lnSpc>
              <a:buFontTx/>
              <a:buNone/>
            </a:pPr>
            <a:endParaRPr lang="en-US" sz="2400" dirty="0"/>
          </a:p>
          <a:p>
            <a:pPr indent="0">
              <a:lnSpc>
                <a:spcPct val="80000"/>
              </a:lnSpc>
              <a:buFontTx/>
              <a:buNone/>
            </a:pPr>
            <a:r>
              <a:rPr lang="en-US" sz="2400" dirty="0" smtClean="0"/>
              <a:t>These </a:t>
            </a:r>
            <a:r>
              <a:rPr lang="en-US" sz="2400" dirty="0"/>
              <a:t>activities include</a:t>
            </a:r>
            <a:r>
              <a:rPr lang="en-US" sz="2400" dirty="0" smtClean="0"/>
              <a:t>:</a:t>
            </a:r>
          </a:p>
          <a:p>
            <a:pPr indent="0">
              <a:lnSpc>
                <a:spcPct val="80000"/>
              </a:lnSpc>
              <a:buFontTx/>
              <a:buNone/>
            </a:pPr>
            <a:endParaRPr lang="en-US" sz="2400" dirty="0"/>
          </a:p>
          <a:p>
            <a:pPr indent="0">
              <a:lnSpc>
                <a:spcPct val="80000"/>
              </a:lnSpc>
              <a:buClr>
                <a:schemeClr val="tx1"/>
              </a:buClr>
            </a:pPr>
            <a:r>
              <a:rPr lang="en-US" sz="2400" dirty="0" smtClean="0"/>
              <a:t>   Collation </a:t>
            </a:r>
            <a:r>
              <a:rPr lang="en-US" sz="2400" dirty="0"/>
              <a:t>of information on the indebtedness of the </a:t>
            </a:r>
            <a:r>
              <a:rPr lang="en-US" sz="2400" dirty="0" smtClean="0"/>
              <a:t>sector</a:t>
            </a:r>
            <a:endParaRPr lang="en-US" sz="2400" dirty="0"/>
          </a:p>
          <a:p>
            <a:pPr indent="0">
              <a:lnSpc>
                <a:spcPct val="80000"/>
              </a:lnSpc>
              <a:buClr>
                <a:schemeClr val="tx1"/>
              </a:buClr>
            </a:pPr>
            <a:r>
              <a:rPr lang="en-US" sz="2400" dirty="0" smtClean="0"/>
              <a:t>   Management </a:t>
            </a:r>
            <a:r>
              <a:rPr lang="en-US" sz="2400" dirty="0"/>
              <a:t>of the loan repayment portfolio of specific </a:t>
            </a:r>
            <a:r>
              <a:rPr lang="en-US" sz="2400" dirty="0" smtClean="0"/>
              <a:t>state   </a:t>
            </a:r>
          </a:p>
          <a:p>
            <a:pPr indent="0">
              <a:lnSpc>
                <a:spcPct val="80000"/>
              </a:lnSpc>
              <a:buClr>
                <a:schemeClr val="tx1"/>
              </a:buClr>
              <a:buNone/>
            </a:pPr>
            <a:r>
              <a:rPr lang="en-US" sz="2400" dirty="0"/>
              <a:t> </a:t>
            </a:r>
            <a:r>
              <a:rPr lang="en-US" sz="2400" dirty="0" smtClean="0"/>
              <a:t>   enterprises</a:t>
            </a:r>
            <a:endParaRPr lang="en-US" sz="2400" dirty="0"/>
          </a:p>
          <a:p>
            <a:pPr indent="0">
              <a:lnSpc>
                <a:spcPct val="80000"/>
              </a:lnSpc>
              <a:buClr>
                <a:schemeClr val="tx1"/>
              </a:buClr>
            </a:pPr>
            <a:r>
              <a:rPr lang="en-US" sz="2400" dirty="0" smtClean="0"/>
              <a:t>   Review </a:t>
            </a:r>
            <a:r>
              <a:rPr lang="en-US" sz="2400" dirty="0"/>
              <a:t>of board minutes and internal audit </a:t>
            </a:r>
            <a:r>
              <a:rPr lang="en-US" sz="2400" dirty="0" smtClean="0"/>
              <a:t>reports</a:t>
            </a:r>
          </a:p>
          <a:p>
            <a:pPr indent="0">
              <a:lnSpc>
                <a:spcPct val="80000"/>
              </a:lnSpc>
              <a:buClr>
                <a:schemeClr val="tx1"/>
              </a:buClr>
            </a:pPr>
            <a:r>
              <a:rPr lang="en-US" sz="2400" dirty="0" smtClean="0"/>
              <a:t>   Review </a:t>
            </a:r>
            <a:r>
              <a:rPr lang="en-US" sz="2400" dirty="0"/>
              <a:t>of Annual Financial </a:t>
            </a:r>
            <a:r>
              <a:rPr lang="en-US" sz="2400" dirty="0" smtClean="0"/>
              <a:t>Statements</a:t>
            </a:r>
            <a:endParaRPr lang="en-US" sz="2400" dirty="0"/>
          </a:p>
          <a:p>
            <a:pPr>
              <a:lnSpc>
                <a:spcPct val="80000"/>
              </a:lnSpc>
              <a:buClr>
                <a:schemeClr val="tx1"/>
              </a:buClr>
            </a:pP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sym typeface="Wingdings" pitchFamily="2" charset="2"/>
              </a:rPr>
              <a:t>	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Ministry of Finance and the Economy </a:t>
            </a:r>
          </a:p>
          <a:p>
            <a:r>
              <a:rPr lang="en-US" smtClean="0"/>
              <a:t>Investments Division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2B74-C7A4-42C3-AD99-2E7EFB68EDC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10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MONITORING AND EVALUATION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endParaRPr lang="en-US" sz="2400" dirty="0"/>
          </a:p>
          <a:p>
            <a:r>
              <a:rPr lang="en-US" sz="2400" dirty="0"/>
              <a:t>Review of Cash Flow </a:t>
            </a:r>
            <a:r>
              <a:rPr lang="en-US" sz="2400" dirty="0" smtClean="0"/>
              <a:t>Statements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Maintenance of a Share Register</a:t>
            </a:r>
          </a:p>
          <a:p>
            <a:endParaRPr lang="en-US" sz="2400" dirty="0" smtClean="0"/>
          </a:p>
          <a:p>
            <a:pPr>
              <a:lnSpc>
                <a:spcPct val="70000"/>
              </a:lnSpc>
            </a:pPr>
            <a:r>
              <a:rPr lang="en-US" sz="2400" dirty="0"/>
              <a:t>Classification of State Enterprises, Statutory Bodies </a:t>
            </a:r>
            <a:r>
              <a:rPr lang="en-US" sz="2400" dirty="0" smtClean="0"/>
              <a:t>and Cabinet Appointed Committees</a:t>
            </a:r>
          </a:p>
          <a:p>
            <a:pPr marL="0" indent="0">
              <a:lnSpc>
                <a:spcPct val="70000"/>
              </a:lnSpc>
              <a:buNone/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/>
              <a:t>Maintenance of</a:t>
            </a:r>
            <a:r>
              <a:rPr lang="en-US" sz="2000" dirty="0"/>
              <a:t> </a:t>
            </a:r>
            <a:r>
              <a:rPr lang="en-US" sz="2400" dirty="0"/>
              <a:t>Boards </a:t>
            </a:r>
            <a:r>
              <a:rPr lang="en-US" sz="2400" dirty="0" smtClean="0"/>
              <a:t>Database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dirty="0"/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sz="2400" dirty="0"/>
              <a:t>The development of policies and procedures appropriate for the management of the risk of State Enterprises</a:t>
            </a:r>
          </a:p>
          <a:p>
            <a:pPr>
              <a:lnSpc>
                <a:spcPct val="70000"/>
              </a:lnSpc>
            </a:pP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324600"/>
            <a:ext cx="2895600" cy="365125"/>
          </a:xfrm>
        </p:spPr>
        <p:txBody>
          <a:bodyPr/>
          <a:lstStyle/>
          <a:p>
            <a:r>
              <a:rPr lang="en-TT" smtClean="0"/>
              <a:t>Ministry of Finance and the Economy  Investments Division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2B74-C7A4-42C3-AD99-2E7EFB68EDC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52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FACILITATION EXERCISES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	</a:t>
            </a:r>
            <a:r>
              <a:rPr lang="en-US" sz="2400" dirty="0"/>
              <a:t>The Investments Division of the Ministry acts on behalf of the Minister of Finance (Corporation Sole) and performs corporate functions such as: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dirty="0"/>
          </a:p>
          <a:p>
            <a:pPr lvl="1"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r>
              <a:rPr lang="en-US" sz="2400" dirty="0"/>
              <a:t>Appointment of Directors</a:t>
            </a:r>
          </a:p>
          <a:p>
            <a:pPr lvl="1">
              <a:buClr>
                <a:schemeClr val="tx1"/>
              </a:buClr>
              <a:buFontTx/>
              <a:buChar char="•"/>
            </a:pPr>
            <a:r>
              <a:rPr lang="en-US" sz="2400" dirty="0"/>
              <a:t>Representing Corporation Sole’s interest at Annual General Meetings</a:t>
            </a:r>
          </a:p>
          <a:p>
            <a:pPr lvl="1">
              <a:buClr>
                <a:schemeClr val="tx1"/>
              </a:buClr>
              <a:buFontTx/>
              <a:buChar char="•"/>
            </a:pPr>
            <a:r>
              <a:rPr lang="en-US" sz="2400" dirty="0"/>
              <a:t>Facilitation of subsidy payments, capital injections and deficit financing;</a:t>
            </a:r>
          </a:p>
          <a:p>
            <a:pPr lvl="1">
              <a:buClr>
                <a:schemeClr val="tx1"/>
              </a:buClr>
              <a:buFontTx/>
              <a:buChar char="•"/>
            </a:pPr>
            <a:r>
              <a:rPr lang="en-US" sz="2400" dirty="0"/>
              <a:t>Establishing new State Enterprises as directed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Ministry of Finance and the Economy </a:t>
            </a:r>
          </a:p>
          <a:p>
            <a:r>
              <a:rPr lang="en-US" smtClean="0"/>
              <a:t>Investments Division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2B74-C7A4-42C3-AD99-2E7EFB68EDC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753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MANAGEMENT ACTIVITIES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	</a:t>
            </a:r>
            <a:r>
              <a:rPr lang="en-US" sz="2000" dirty="0"/>
              <a:t>Activities in support of the management functions of Corporation Sole include: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0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/>
              <a:t>	</a:t>
            </a:r>
            <a:r>
              <a:rPr lang="en-US" sz="2000" dirty="0">
                <a:sym typeface="Wingdings" pitchFamily="2" charset="2"/>
              </a:rPr>
              <a:t></a:t>
            </a:r>
            <a:r>
              <a:rPr lang="en-US" sz="2000" dirty="0"/>
              <a:t> 	 Appraisal of Government’s Investment </a:t>
            </a:r>
            <a:r>
              <a:rPr lang="en-US" sz="2000" dirty="0" smtClean="0"/>
              <a:t>portfolio</a:t>
            </a:r>
            <a:endParaRPr lang="en-US" sz="2000" dirty="0"/>
          </a:p>
          <a:p>
            <a:pPr>
              <a:lnSpc>
                <a:spcPct val="80000"/>
              </a:lnSpc>
              <a:buFontTx/>
              <a:buNone/>
            </a:pPr>
            <a:endParaRPr lang="en-US" sz="20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/>
              <a:t>	</a:t>
            </a:r>
            <a:r>
              <a:rPr lang="en-US" sz="2000" dirty="0">
                <a:sym typeface="Wingdings" pitchFamily="2" charset="2"/>
              </a:rPr>
              <a:t></a:t>
            </a:r>
            <a:r>
              <a:rPr lang="en-US" sz="2000" dirty="0"/>
              <a:t> 	Capital Expenditure Appraisal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0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sym typeface="Wingdings" pitchFamily="2" charset="2"/>
              </a:rPr>
              <a:t>		</a:t>
            </a:r>
            <a:r>
              <a:rPr lang="en-US" sz="2000" dirty="0"/>
              <a:t>Preparation of the Supplementary Public </a:t>
            </a:r>
            <a:r>
              <a:rPr lang="en-US" sz="2000" dirty="0" smtClean="0"/>
              <a:t>Sector </a:t>
            </a:r>
            <a:r>
              <a:rPr lang="en-US" sz="2000" dirty="0"/>
              <a:t>Investment 	Programme (SPSIP) with a view </a:t>
            </a:r>
            <a:r>
              <a:rPr lang="en-US" sz="2000" dirty="0" smtClean="0"/>
              <a:t>to </a:t>
            </a:r>
            <a:r>
              <a:rPr lang="en-US" sz="2000" dirty="0"/>
              <a:t>managing the State </a:t>
            </a:r>
            <a:r>
              <a:rPr lang="en-US" sz="2000" dirty="0" smtClean="0"/>
              <a:t>Enterprise 	Sector </a:t>
            </a:r>
            <a:r>
              <a:rPr lang="en-US" sz="2000" dirty="0"/>
              <a:t>for the </a:t>
            </a:r>
            <a:r>
              <a:rPr lang="en-US" sz="2000" dirty="0" smtClean="0"/>
              <a:t>National </a:t>
            </a:r>
            <a:r>
              <a:rPr lang="en-US" sz="2000" dirty="0"/>
              <a:t>Budget.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000" dirty="0"/>
          </a:p>
          <a:p>
            <a:pPr>
              <a:lnSpc>
                <a:spcPct val="80000"/>
              </a:lnSpc>
            </a:pP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TT" smtClean="0"/>
              <a:t>Ministry of Finance and the Economy  Investments Division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2B74-C7A4-42C3-AD99-2E7EFB68EDC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5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GOVERNANCE </a:t>
            </a:r>
            <a:r>
              <a:rPr lang="en-US" b="1" dirty="0" smtClean="0"/>
              <a:t>ACTIVITIES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2365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686800" cy="5135563"/>
          </a:xfrm>
        </p:spPr>
        <p:txBody>
          <a:bodyPr/>
          <a:lstStyle/>
          <a:p>
            <a:pPr>
              <a:buFontTx/>
              <a:buNone/>
            </a:pPr>
            <a:endParaRPr lang="en-US" sz="2800" dirty="0"/>
          </a:p>
          <a:p>
            <a:pPr>
              <a:buFontTx/>
              <a:buNone/>
            </a:pPr>
            <a:r>
              <a:rPr lang="en-US" sz="2800" dirty="0"/>
              <a:t>	Government’s mandate of effective corporate governance include:</a:t>
            </a:r>
          </a:p>
          <a:p>
            <a:pPr>
              <a:buFontTx/>
              <a:buNone/>
            </a:pPr>
            <a:endParaRPr lang="en-US" sz="2800" dirty="0"/>
          </a:p>
          <a:p>
            <a:r>
              <a:rPr lang="en-US" sz="2800" dirty="0"/>
              <a:t>Submitting audited accounts to the Public Accounts (Enterprises) Committee (PAEC)</a:t>
            </a:r>
          </a:p>
          <a:p>
            <a:pPr>
              <a:buFontTx/>
              <a:buNone/>
            </a:pPr>
            <a:endParaRPr lang="en-US" sz="2800" dirty="0"/>
          </a:p>
          <a:p>
            <a:r>
              <a:rPr lang="en-US" sz="2800" dirty="0"/>
              <a:t>Providing recourse for National Insurance complainants through the National Insurance Appeals Tribunal (NIAT)</a:t>
            </a:r>
          </a:p>
          <a:p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TT" smtClean="0"/>
              <a:t>Ministry of Finance and the Economy  Investments Division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2B74-C7A4-42C3-AD99-2E7EFB68EDC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46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 RECEIVER OF REVENUE</a:t>
            </a:r>
            <a:endParaRPr lang="en-US" b="1" dirty="0"/>
          </a:p>
        </p:txBody>
      </p:sp>
      <p:sp>
        <p:nvSpPr>
          <p:cNvPr id="2385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4068763"/>
          </a:xfrm>
        </p:spPr>
        <p:txBody>
          <a:bodyPr/>
          <a:lstStyle/>
          <a:p>
            <a:pPr marL="609600" indent="-609600">
              <a:lnSpc>
                <a:spcPts val="2700"/>
              </a:lnSpc>
              <a:buFontTx/>
              <a:buNone/>
            </a:pPr>
            <a:r>
              <a:rPr lang="en-GB" sz="2800" dirty="0" smtClean="0"/>
              <a:t>	The Permanent Secretary in the Ministry of Finance (Investments Division) holds the position of </a:t>
            </a:r>
            <a:r>
              <a:rPr lang="en-GB" sz="2800" i="1" dirty="0" smtClean="0"/>
              <a:t>Receiver of Revenue</a:t>
            </a:r>
            <a:r>
              <a:rPr lang="en-GB" sz="2800" dirty="0" smtClean="0"/>
              <a:t> and is charged with the responsibility for receiving dividend payments from State Enterprises.</a:t>
            </a:r>
          </a:p>
          <a:p>
            <a:pPr marL="609600" indent="-609600">
              <a:lnSpc>
                <a:spcPts val="2700"/>
              </a:lnSpc>
              <a:buFontTx/>
              <a:buNone/>
            </a:pPr>
            <a:endParaRPr lang="en-GB" sz="2800" dirty="0" smtClean="0"/>
          </a:p>
          <a:p>
            <a:pPr marL="609600" indent="-609600">
              <a:lnSpc>
                <a:spcPts val="2700"/>
              </a:lnSpc>
              <a:buFontTx/>
              <a:buNone/>
            </a:pPr>
            <a:r>
              <a:rPr lang="en-GB" sz="2800" dirty="0" smtClean="0"/>
              <a:t>	In this regard, the Investments Division is guided by the Dividend Policy of the Government of Trinidad and Tobago</a:t>
            </a:r>
            <a:r>
              <a:rPr lang="en-GB" sz="2000" dirty="0" smtClean="0"/>
              <a:t>.</a:t>
            </a:r>
          </a:p>
          <a:p>
            <a:pPr marL="609600" indent="-609600">
              <a:lnSpc>
                <a:spcPts val="1700"/>
              </a:lnSpc>
              <a:buFontTx/>
              <a:buNone/>
            </a:pPr>
            <a:r>
              <a:rPr lang="en-GB" sz="2000" dirty="0" smtClean="0"/>
              <a:t> </a:t>
            </a: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TT" smtClean="0"/>
              <a:t>Ministry of Finance and the Economy  Investments Division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2B74-C7A4-42C3-AD99-2E7EFB68EDC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0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AUDITING ACTIVITIES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endParaRPr lang="en-US" sz="3600" dirty="0"/>
          </a:p>
          <a:p>
            <a:r>
              <a:rPr lang="en-US" sz="2800" dirty="0" smtClean="0"/>
              <a:t>Exchequer </a:t>
            </a:r>
            <a:r>
              <a:rPr lang="en-US" sz="2800" dirty="0"/>
              <a:t>and Audit </a:t>
            </a:r>
            <a:r>
              <a:rPr lang="en-US" sz="2800" dirty="0" smtClean="0"/>
              <a:t>Act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 smtClean="0"/>
              <a:t>The Central </a:t>
            </a:r>
            <a:r>
              <a:rPr lang="en-US" sz="2800" dirty="0"/>
              <a:t>Audit </a:t>
            </a:r>
            <a:r>
              <a:rPr lang="en-US" sz="2800" dirty="0" smtClean="0"/>
              <a:t>Committee</a:t>
            </a:r>
          </a:p>
          <a:p>
            <a:pPr marL="0" indent="0">
              <a:buNone/>
            </a:pPr>
            <a:r>
              <a:rPr lang="en-US" sz="2800" dirty="0" smtClean="0"/>
              <a:t>		</a:t>
            </a:r>
          </a:p>
          <a:p>
            <a:pPr lvl="1">
              <a:lnSpc>
                <a:spcPct val="80000"/>
              </a:lnSpc>
              <a:buClr>
                <a:schemeClr val="tx1"/>
              </a:buClr>
            </a:pPr>
            <a:r>
              <a:rPr lang="en-US" dirty="0"/>
              <a:t>Evaluation of tender procedures and reviewing the award of contracts in respect of all State Enterprises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en-US" sz="2800" dirty="0"/>
          </a:p>
          <a:p>
            <a:pPr lvl="1">
              <a:lnSpc>
                <a:spcPct val="80000"/>
              </a:lnSpc>
              <a:buClr>
                <a:schemeClr val="tx1"/>
              </a:buClr>
            </a:pPr>
            <a:r>
              <a:rPr lang="en-US" dirty="0"/>
              <a:t>Conduct of systems and value for money audits of selected State Agencies for compliance with relevant laws, regulations and internal control procedures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TT" smtClean="0"/>
              <a:t>Ministry of Finance and the Economy  Investments Division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2B74-C7A4-42C3-AD99-2E7EFB68EDC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36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RATIONALIZATION OF THE STATE ENTERPRISE SECTOR</a:t>
            </a:r>
            <a:r>
              <a:rPr lang="en-US" sz="3200" i="1" dirty="0"/>
              <a:t/>
            </a:r>
            <a:br>
              <a:rPr lang="en-US" sz="3200" i="1" dirty="0"/>
            </a:br>
            <a:endParaRPr lang="en-US" sz="3200" i="1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400" dirty="0"/>
              <a:t>These activities include:</a:t>
            </a:r>
          </a:p>
          <a:p>
            <a:endParaRPr lang="en-US" sz="2400" dirty="0"/>
          </a:p>
          <a:p>
            <a:r>
              <a:rPr lang="en-US" sz="2400" dirty="0"/>
              <a:t>Periodic review of the State Enterprises Sector in order to inform divestment proposals</a:t>
            </a:r>
          </a:p>
          <a:p>
            <a:pPr>
              <a:buFontTx/>
              <a:buNone/>
            </a:pPr>
            <a:endParaRPr lang="en-US" sz="2400" dirty="0"/>
          </a:p>
          <a:p>
            <a:r>
              <a:rPr lang="en-US" sz="2400" dirty="0"/>
              <a:t>Review of the mandate and operations of the State Enterprises Sector to facilitate synergies and more efficient and economic organizations</a:t>
            </a:r>
          </a:p>
          <a:p>
            <a:endParaRPr lang="en-US" sz="2000" dirty="0"/>
          </a:p>
        </p:txBody>
      </p:sp>
      <p:sp>
        <p:nvSpPr>
          <p:cNvPr id="242693" name="Rectangle 5"/>
          <p:cNvSpPr>
            <a:spLocks noChangeArrowheads="1"/>
          </p:cNvSpPr>
          <p:nvPr/>
        </p:nvSpPr>
        <p:spPr bwMode="auto">
          <a:xfrm>
            <a:off x="1828800" y="3810000"/>
            <a:ext cx="457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>
              <a:solidFill>
                <a:srgbClr val="CC33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Ministry of Finance and the Economy </a:t>
            </a:r>
          </a:p>
          <a:p>
            <a:r>
              <a:rPr lang="en-US" smtClean="0"/>
              <a:t>Investments Division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2B74-C7A4-42C3-AD99-2E7EFB68EDC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96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THE END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TT" smtClean="0"/>
              <a:t>Ministry of Finance and the Economy  Investments Division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2B74-C7A4-42C3-AD99-2E7EFB68EDC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35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OUTLINE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b="1" dirty="0" smtClean="0"/>
              <a:t>THE MINISTER OF FINANCE INCORPORATION ACT</a:t>
            </a:r>
          </a:p>
          <a:p>
            <a:pPr marL="0" indent="0">
              <a:buNone/>
            </a:pPr>
            <a:endParaRPr lang="en-US" sz="2800" b="1" dirty="0" smtClean="0"/>
          </a:p>
          <a:p>
            <a:r>
              <a:rPr lang="en-US" sz="2800" b="1" dirty="0" smtClean="0"/>
              <a:t>POWERs AND FUNCTIONS OF CORPORATION SOLE AS DEFINED BY THE ACT</a:t>
            </a:r>
          </a:p>
          <a:p>
            <a:pPr marL="0" indent="0">
              <a:buNone/>
            </a:pPr>
            <a:endParaRPr lang="en-US" sz="2800" b="1" dirty="0" smtClean="0"/>
          </a:p>
          <a:p>
            <a:r>
              <a:rPr lang="en-US" sz="2800" b="1" dirty="0" smtClean="0"/>
              <a:t>POWER AND FUNCTIONS OF CORPORATION SOLE AS DEFINED BY OTHER LEGISLATION</a:t>
            </a:r>
          </a:p>
          <a:p>
            <a:pPr marL="0" indent="0">
              <a:buNone/>
            </a:pPr>
            <a:endParaRPr lang="en-US" sz="2800" b="1" dirty="0" smtClean="0"/>
          </a:p>
          <a:p>
            <a:r>
              <a:rPr lang="en-US" sz="2800" b="1" dirty="0" smtClean="0"/>
              <a:t>THE STATE ENTERPRISE SECTOR</a:t>
            </a:r>
          </a:p>
          <a:p>
            <a:pPr marL="0" indent="0">
              <a:buNone/>
            </a:pPr>
            <a:endParaRPr lang="en-US" sz="2800" b="1" dirty="0" smtClean="0"/>
          </a:p>
          <a:p>
            <a:r>
              <a:rPr lang="en-US" sz="2800" b="1" dirty="0" smtClean="0"/>
              <a:t>ROLE AND FUNCTION OF THE INVESTMENTS DIVISION ON BEHALF OF CORPORATION SOLE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Ministry of Finance and the Economy </a:t>
            </a:r>
          </a:p>
          <a:p>
            <a:r>
              <a:rPr lang="en-US" smtClean="0"/>
              <a:t>Investments Division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2B74-C7A4-42C3-AD99-2E7EFB68EDC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44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610600" cy="126523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MINISTER OF FINANCE INCORPORATION ACT</a:t>
            </a:r>
            <a:r>
              <a:rPr lang="en-US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800" dirty="0" smtClean="0"/>
              <a:t>The Minister of Finance Incorporation Act, act  </a:t>
            </a:r>
            <a:r>
              <a:rPr lang="en-US" sz="2800" dirty="0"/>
              <a:t>No. 5 of </a:t>
            </a:r>
            <a:r>
              <a:rPr lang="en-US" sz="2800" dirty="0" smtClean="0"/>
              <a:t>1973 (chapter 60:03) incorporated the Minister of Finance as Corporation Sole</a:t>
            </a:r>
            <a:r>
              <a:rPr lang="en-US" sz="2800" dirty="0"/>
              <a:t>. By virtue of the Act the Minister of Finance holds all property transferred or vested in trust for the State. </a:t>
            </a:r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endParaRPr lang="en-US" b="1" dirty="0"/>
          </a:p>
          <a:p>
            <a:endParaRPr lang="en-TT" dirty="0"/>
          </a:p>
          <a:p>
            <a:pPr marL="0" indent="0">
              <a:buNone/>
            </a:pPr>
            <a:endParaRPr lang="en-US" b="1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Ministry of Finance and the Economy </a:t>
            </a:r>
          </a:p>
          <a:p>
            <a:r>
              <a:rPr lang="en-US" smtClean="0"/>
              <a:t>Investments Division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2B74-C7A4-42C3-AD99-2E7EFB68EDC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POWERS AND FUNCTIONS OF CORPORATION SOLE AS DEFINED BY THE ACT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300" dirty="0" smtClean="0">
                <a:latin typeface="Calibri" pitchFamily="34" charset="0"/>
              </a:rPr>
              <a:t>The Corporation </a:t>
            </a:r>
            <a:r>
              <a:rPr lang="en-US" sz="3300" dirty="0">
                <a:latin typeface="Calibri" pitchFamily="34" charset="0"/>
              </a:rPr>
              <a:t>sole has the same </a:t>
            </a:r>
            <a:r>
              <a:rPr lang="en-US" sz="3300" dirty="0" smtClean="0">
                <a:latin typeface="Calibri" pitchFamily="34" charset="0"/>
              </a:rPr>
              <a:t>characteristics of a corporation that is the separation </a:t>
            </a:r>
            <a:r>
              <a:rPr lang="en-US" sz="3300" dirty="0">
                <a:latin typeface="Calibri" pitchFamily="34" charset="0"/>
              </a:rPr>
              <a:t>of </a:t>
            </a:r>
            <a:r>
              <a:rPr lang="en-US" sz="3300" dirty="0" smtClean="0">
                <a:latin typeface="Calibri" pitchFamily="34" charset="0"/>
              </a:rPr>
              <a:t>the rights </a:t>
            </a:r>
            <a:r>
              <a:rPr lang="en-US" sz="3300" dirty="0">
                <a:latin typeface="Calibri" pitchFamily="34" charset="0"/>
              </a:rPr>
              <a:t>and </a:t>
            </a:r>
            <a:r>
              <a:rPr lang="en-US" sz="3300" dirty="0" smtClean="0">
                <a:latin typeface="Calibri" pitchFamily="34" charset="0"/>
              </a:rPr>
              <a:t>the duties </a:t>
            </a:r>
            <a:r>
              <a:rPr lang="en-US" sz="3300" dirty="0">
                <a:latin typeface="Calibri" pitchFamily="34" charset="0"/>
              </a:rPr>
              <a:t>of the corporate </a:t>
            </a:r>
            <a:r>
              <a:rPr lang="en-US" sz="3300" dirty="0" smtClean="0">
                <a:latin typeface="Calibri" pitchFamily="34" charset="0"/>
              </a:rPr>
              <a:t>body and </a:t>
            </a:r>
            <a:r>
              <a:rPr lang="en-US" sz="3300" dirty="0">
                <a:latin typeface="Calibri" pitchFamily="34" charset="0"/>
              </a:rPr>
              <a:t>perpetual </a:t>
            </a:r>
            <a:r>
              <a:rPr lang="en-US" sz="3300" dirty="0" smtClean="0">
                <a:latin typeface="Calibri" pitchFamily="34" charset="0"/>
              </a:rPr>
              <a:t>succession.</a:t>
            </a:r>
            <a:endParaRPr lang="en-US" sz="3300" dirty="0">
              <a:latin typeface="Calibri" pitchFamily="34" charset="0"/>
            </a:endParaRPr>
          </a:p>
          <a:p>
            <a:pPr marL="0" indent="0">
              <a:buNone/>
            </a:pPr>
            <a:endParaRPr lang="en-TT" sz="3300" dirty="0" smtClean="0">
              <a:latin typeface="Calibri" pitchFamily="34" charset="0"/>
            </a:endParaRPr>
          </a:p>
          <a:p>
            <a:pPr marL="0" indent="0">
              <a:buNone/>
            </a:pPr>
            <a:r>
              <a:rPr lang="en-TT" sz="3300" dirty="0" smtClean="0">
                <a:latin typeface="Calibri" pitchFamily="34" charset="0"/>
              </a:rPr>
              <a:t>Therefore:</a:t>
            </a:r>
            <a:endParaRPr lang="en-TT" sz="3300" dirty="0">
              <a:latin typeface="Calibri" pitchFamily="34" charset="0"/>
            </a:endParaRPr>
          </a:p>
          <a:p>
            <a:pPr marL="0" indent="0">
              <a:buNone/>
            </a:pPr>
            <a:endParaRPr lang="en-TT" sz="3300" dirty="0" smtClean="0">
              <a:latin typeface="Calibri" pitchFamily="34" charset="0"/>
            </a:endParaRPr>
          </a:p>
          <a:p>
            <a:r>
              <a:rPr lang="en-TT" sz="3300" dirty="0" smtClean="0">
                <a:latin typeface="Calibri" pitchFamily="34" charset="0"/>
              </a:rPr>
              <a:t>The </a:t>
            </a:r>
            <a:r>
              <a:rPr lang="en-TT" sz="3300" dirty="0">
                <a:latin typeface="Calibri" pitchFamily="34" charset="0"/>
              </a:rPr>
              <a:t>benefit of all Deeds, contracts, bonds, securities or things in action is vested in the person appointed to the office of Minister of Finance</a:t>
            </a:r>
            <a:r>
              <a:rPr lang="en-TT" sz="3300" dirty="0" smtClean="0">
                <a:latin typeface="Calibri" pitchFamily="34" charset="0"/>
              </a:rPr>
              <a:t>.</a:t>
            </a:r>
            <a:r>
              <a:rPr lang="en-TT" sz="3300" dirty="0">
                <a:latin typeface="Calibri" pitchFamily="34" charset="0"/>
              </a:rPr>
              <a:t> </a:t>
            </a:r>
            <a:endParaRPr lang="en-TT" sz="3300" dirty="0" smtClean="0">
              <a:latin typeface="Calibri" pitchFamily="34" charset="0"/>
            </a:endParaRPr>
          </a:p>
          <a:p>
            <a:endParaRPr lang="en-TT" sz="3300" dirty="0" smtClean="0">
              <a:latin typeface="Calibri" pitchFamily="34" charset="0"/>
            </a:endParaRPr>
          </a:p>
          <a:p>
            <a:r>
              <a:rPr lang="en-TT" sz="3300" dirty="0" smtClean="0">
                <a:latin typeface="Calibri" pitchFamily="34" charset="0"/>
              </a:rPr>
              <a:t>The </a:t>
            </a:r>
            <a:r>
              <a:rPr lang="en-TT" sz="3300" dirty="0">
                <a:latin typeface="Calibri" pitchFamily="34" charset="0"/>
              </a:rPr>
              <a:t>benefits of this office is transferred to and vested in the person </a:t>
            </a:r>
            <a:r>
              <a:rPr lang="en-TT" sz="3300" dirty="0" smtClean="0">
                <a:latin typeface="Calibri" pitchFamily="34" charset="0"/>
              </a:rPr>
              <a:t>appointed </a:t>
            </a:r>
            <a:r>
              <a:rPr lang="en-TT" sz="3300" dirty="0">
                <a:latin typeface="Calibri" pitchFamily="34" charset="0"/>
              </a:rPr>
              <a:t>to the office. </a:t>
            </a:r>
          </a:p>
          <a:p>
            <a:endParaRPr lang="en-TT" sz="2600" dirty="0">
              <a:latin typeface="Calibri" pitchFamily="34" charset="0"/>
            </a:endParaRPr>
          </a:p>
          <a:p>
            <a:pPr marL="0" indent="0">
              <a:buNone/>
            </a:pPr>
            <a:endParaRPr lang="en-TT" sz="26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Ministry of Finance and the Economy </a:t>
            </a:r>
          </a:p>
          <a:p>
            <a:r>
              <a:rPr lang="en-US" smtClean="0"/>
              <a:t>Investments Division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2B74-C7A4-42C3-AD99-2E7EFB68EDC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32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POWERS AND FUNCTIONS OF CORPORATION SOLE AS DEFINED BY THE ACT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229600" cy="4297363"/>
          </a:xfrm>
        </p:spPr>
        <p:txBody>
          <a:bodyPr>
            <a:noAutofit/>
          </a:bodyPr>
          <a:lstStyle/>
          <a:p>
            <a:r>
              <a:rPr lang="en-US" sz="2800" dirty="0" smtClean="0"/>
              <a:t>To hold property :</a:t>
            </a:r>
          </a:p>
          <a:p>
            <a:pPr lvl="1"/>
            <a:r>
              <a:rPr lang="en-US" dirty="0" smtClean="0"/>
              <a:t>vested by the Act</a:t>
            </a:r>
          </a:p>
          <a:p>
            <a:pPr lvl="1"/>
            <a:r>
              <a:rPr lang="en-US" dirty="0" smtClean="0"/>
              <a:t>by virtue of any other written law</a:t>
            </a:r>
            <a:endParaRPr lang="en-US" dirty="0"/>
          </a:p>
          <a:p>
            <a:pPr lvl="1"/>
            <a:r>
              <a:rPr lang="en-US" dirty="0" smtClean="0"/>
              <a:t>as may from time to time in any other way be vested in it.</a:t>
            </a:r>
          </a:p>
          <a:p>
            <a:pPr lvl="1"/>
            <a:endParaRPr lang="en-US" dirty="0" smtClean="0"/>
          </a:p>
          <a:p>
            <a:pPr marL="395288" lvl="1" indent="-395288">
              <a:buFont typeface="Arial" pitchFamily="34" charset="0"/>
              <a:buChar char="•"/>
              <a:tabLst>
                <a:tab pos="2286000" algn="l"/>
              </a:tabLst>
            </a:pPr>
            <a:r>
              <a:rPr lang="en-US" dirty="0" smtClean="0"/>
              <a:t>To exercise corporate powers in a manner it thinks fit, subject to the special or general directions of the President from </a:t>
            </a:r>
            <a:r>
              <a:rPr lang="en-US" dirty="0"/>
              <a:t>time to </a:t>
            </a:r>
            <a:r>
              <a:rPr lang="en-US" dirty="0" smtClean="0"/>
              <a:t>time.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Ministry of Finance and the Economy </a:t>
            </a:r>
          </a:p>
          <a:p>
            <a:r>
              <a:rPr lang="en-US" smtClean="0"/>
              <a:t>Investments Division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2B74-C7A4-42C3-AD99-2E7EFB68EDC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13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POWERs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FUNCTIONS OF CORPORATION SOLE AS DEFINED BY THE ACT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05400"/>
          </a:xfrm>
        </p:spPr>
        <p:txBody>
          <a:bodyPr>
            <a:normAutofit fontScale="625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endParaRPr lang="en-US" sz="41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4100" dirty="0" smtClean="0"/>
              <a:t>With </a:t>
            </a:r>
            <a:r>
              <a:rPr lang="en-US" sz="4100" dirty="0"/>
              <a:t>the permission of the </a:t>
            </a:r>
            <a:r>
              <a:rPr lang="en-US" sz="4100" dirty="0" smtClean="0"/>
              <a:t>President the Corporation has </a:t>
            </a:r>
            <a:r>
              <a:rPr lang="en-US" sz="4100" dirty="0"/>
              <a:t>the </a:t>
            </a:r>
            <a:r>
              <a:rPr lang="en-US" sz="4100" dirty="0" smtClean="0"/>
              <a:t>power to:</a:t>
            </a:r>
          </a:p>
          <a:p>
            <a:endParaRPr lang="en-US" sz="4100" dirty="0" smtClean="0"/>
          </a:p>
          <a:p>
            <a:pPr lvl="1"/>
            <a:r>
              <a:rPr lang="en-US" sz="4100" dirty="0" smtClean="0"/>
              <a:t>to acquire, purchase, take, hold and  enjoy movable and immovable property of every description</a:t>
            </a:r>
          </a:p>
          <a:p>
            <a:pPr lvl="1"/>
            <a:r>
              <a:rPr lang="en-US" sz="4100" dirty="0" smtClean="0"/>
              <a:t>to convey, assign, surrender and yield up, mortgage, demise, re-assign, transfer or otherwise dispose of, or deal with any movable or immovable property vested in the Corporation upon such terms as to the Corporation seems fit. </a:t>
            </a:r>
          </a:p>
          <a:p>
            <a:pPr lvl="1"/>
            <a:endParaRPr lang="en-US" sz="4100" dirty="0"/>
          </a:p>
          <a:p>
            <a:r>
              <a:rPr lang="en-US" sz="4100" dirty="0" smtClean="0"/>
              <a:t>To </a:t>
            </a:r>
            <a:r>
              <a:rPr lang="en-US" sz="4100" dirty="0"/>
              <a:t>accept surrenders, assignments or </a:t>
            </a:r>
            <a:r>
              <a:rPr lang="en-US" sz="4100" dirty="0" err="1"/>
              <a:t>reconveyances</a:t>
            </a:r>
            <a:r>
              <a:rPr lang="en-US" sz="4100" dirty="0"/>
              <a:t> and to exchange any property and enter into contracts. 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Ministry of Finance and the Economy </a:t>
            </a:r>
          </a:p>
          <a:p>
            <a:r>
              <a:rPr lang="en-US" smtClean="0"/>
              <a:t>Investments Division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2B74-C7A4-42C3-AD99-2E7EFB68EDC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45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POWERS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FUNCTIONS OF CORPORATION SOLE AS DEFINED BY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 LEGISLATION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29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0" y="1066800"/>
            <a:ext cx="8991600" cy="5638800"/>
          </a:xfrm>
        </p:spPr>
        <p:txBody>
          <a:bodyPr>
            <a:normAutofit/>
          </a:bodyPr>
          <a:lstStyle/>
          <a:p>
            <a:pPr>
              <a:buFont typeface="Arial" charset="0"/>
              <a:buNone/>
            </a:pPr>
            <a:endParaRPr lang="en-US" sz="2800" dirty="0" smtClean="0"/>
          </a:p>
          <a:p>
            <a:pPr>
              <a:buFont typeface="Arial" charset="0"/>
              <a:buNone/>
            </a:pPr>
            <a:r>
              <a:rPr lang="en-US" sz="2800" dirty="0"/>
              <a:t>	</a:t>
            </a:r>
            <a:r>
              <a:rPr lang="en-US" sz="2800" dirty="0" smtClean="0"/>
              <a:t>The relevant </a:t>
            </a:r>
            <a:r>
              <a:rPr lang="en-US" sz="2800" dirty="0"/>
              <a:t>Acts include: </a:t>
            </a:r>
            <a:endParaRPr lang="en-US" sz="2800" dirty="0" smtClean="0"/>
          </a:p>
          <a:p>
            <a:pPr>
              <a:buFont typeface="Arial" charset="0"/>
              <a:buNone/>
            </a:pPr>
            <a:endParaRPr lang="en-US" sz="2800" dirty="0"/>
          </a:p>
          <a:p>
            <a:pPr marL="685800"/>
            <a:r>
              <a:rPr lang="en-US" sz="2800" dirty="0" smtClean="0"/>
              <a:t>The </a:t>
            </a:r>
            <a:r>
              <a:rPr lang="en-US" sz="2800" dirty="0"/>
              <a:t>Constitution on the Republic of Trinidad and Tobago Section 66 </a:t>
            </a:r>
            <a:r>
              <a:rPr lang="en-US" sz="2800" dirty="0" smtClean="0"/>
              <a:t>A-D</a:t>
            </a:r>
          </a:p>
          <a:p>
            <a:pPr marL="346075" indent="0">
              <a:lnSpc>
                <a:spcPct val="90000"/>
              </a:lnSpc>
              <a:buNone/>
            </a:pPr>
            <a:endParaRPr lang="en-US" sz="2800" dirty="0" smtClean="0"/>
          </a:p>
          <a:p>
            <a:pPr marL="688975">
              <a:lnSpc>
                <a:spcPct val="90000"/>
              </a:lnSpc>
            </a:pPr>
            <a:r>
              <a:rPr lang="en-US" sz="2800" dirty="0" smtClean="0"/>
              <a:t>The </a:t>
            </a:r>
            <a:r>
              <a:rPr lang="en-US" sz="2800" dirty="0"/>
              <a:t>Exchequer and Audit Act </a:t>
            </a:r>
          </a:p>
          <a:p>
            <a:endParaRPr lang="en-US" sz="2800" dirty="0"/>
          </a:p>
          <a:p>
            <a:pPr>
              <a:buFont typeface="Arial" charset="0"/>
              <a:buNone/>
            </a:pPr>
            <a:endParaRPr lang="en-US" sz="2800" dirty="0"/>
          </a:p>
          <a:p>
            <a:pPr>
              <a:buFont typeface="Arial" charset="0"/>
              <a:buNone/>
            </a:pPr>
            <a:endParaRPr lang="en-US" sz="2800" b="1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Ministry of Finance and the Economy </a:t>
            </a:r>
          </a:p>
          <a:p>
            <a:r>
              <a:rPr lang="en-US" smtClean="0"/>
              <a:t>Investments Division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2B74-C7A4-42C3-AD99-2E7EFB68EDC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3455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COMPOSITION OF THE STATE ENTERPRISE SECTOR</a:t>
            </a:r>
            <a:endParaRPr lang="en-US" sz="3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083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marL="111125" indent="-111125">
              <a:lnSpc>
                <a:spcPct val="80000"/>
              </a:lnSpc>
              <a:buFont typeface="Arial" charset="0"/>
              <a:buNone/>
            </a:pPr>
            <a:r>
              <a:rPr lang="en-US" sz="2400" dirty="0"/>
              <a:t> </a:t>
            </a:r>
            <a:r>
              <a:rPr lang="en-US" sz="2400" dirty="0" smtClean="0"/>
              <a:t>The </a:t>
            </a:r>
            <a:r>
              <a:rPr lang="en-US" sz="2400" dirty="0"/>
              <a:t>Minister of Finance (Corporation Sole) </a:t>
            </a:r>
            <a:r>
              <a:rPr lang="en-US" sz="2400" dirty="0" smtClean="0"/>
              <a:t>is responsible for the State’s portfolio </a:t>
            </a:r>
            <a:r>
              <a:rPr lang="en-US" sz="2400" dirty="0"/>
              <a:t>of investments of which the State Enterprise Sector is a major element. </a:t>
            </a:r>
            <a:r>
              <a:rPr lang="en-US" sz="2400" dirty="0" smtClean="0"/>
              <a:t>At present, the portfolio includes: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Forty-seven (47) wholly-owned companies</a:t>
            </a:r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Seven (7) majority-owned companies</a:t>
            </a:r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Five (5) minority-owned (i.e. less than fifty percent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400" dirty="0" smtClean="0"/>
              <a:t>     holdings); and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Twenty - nine (29) companies held indirectly as subsidiaries of wholly-owned companies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sz="2400" dirty="0" smtClean="0"/>
          </a:p>
          <a:p>
            <a:pPr>
              <a:lnSpc>
                <a:spcPct val="80000"/>
              </a:lnSpc>
            </a:pPr>
            <a:endParaRPr lang="en-US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Ministry of Finance and the Economy </a:t>
            </a:r>
          </a:p>
          <a:p>
            <a:r>
              <a:rPr lang="en-US" smtClean="0"/>
              <a:t>Investments Division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2B74-C7A4-42C3-AD99-2E7EFB68EDC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0053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 AND FUNCTION OF THE INVESTMENTS DIVISION ON BEHALF OF CORPORATION SOLE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22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400" dirty="0"/>
              <a:t>The Investments Division of the Ministry acts on behalf of the Minister of Finance (Corporation Sole) and carries out corporate functions such as: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Monitoring and  Evaluation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Facilitation Exercises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Management Activities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Governance </a:t>
            </a:r>
            <a:r>
              <a:rPr lang="en-US" sz="2400" dirty="0" smtClean="0"/>
              <a:t>Activities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 smtClean="0"/>
              <a:t>Receiver </a:t>
            </a:r>
            <a:r>
              <a:rPr lang="en-US" sz="2400" dirty="0"/>
              <a:t>of </a:t>
            </a:r>
            <a:r>
              <a:rPr lang="en-US" sz="2400" dirty="0" smtClean="0"/>
              <a:t>Revenue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Auditing Activities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 smtClean="0"/>
              <a:t>Rationalization </a:t>
            </a:r>
            <a:r>
              <a:rPr lang="en-US" sz="2400" dirty="0"/>
              <a:t>of the State Enterprise </a:t>
            </a:r>
            <a:r>
              <a:rPr lang="en-US" sz="2400" dirty="0" smtClean="0"/>
              <a:t>Sector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Divestment Activities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Ministry of Finance and the Economy </a:t>
            </a:r>
          </a:p>
          <a:p>
            <a:r>
              <a:rPr lang="en-US" smtClean="0"/>
              <a:t>Investments Division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42B74-C7A4-42C3-AD99-2E7EFB68EDC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1454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1536</TotalTime>
  <Words>1394</Words>
  <Application>Microsoft Office PowerPoint</Application>
  <PresentationFormat>On-screen Show (4:3)</PresentationFormat>
  <Paragraphs>241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THE ROLE AND FUNCTION OF CORPORATION SOLE</vt:lpstr>
      <vt:lpstr>OUTLINE</vt:lpstr>
      <vt:lpstr> THE MINISTER OF FINANCE INCORPORATION ACT </vt:lpstr>
      <vt:lpstr>POWERS AND FUNCTIONS OF CORPORATION SOLE AS DEFINED BY THE ACT</vt:lpstr>
      <vt:lpstr>POWERS AND FUNCTIONS OF CORPORATION SOLE AS DEFINED BY THE ACT</vt:lpstr>
      <vt:lpstr>POWERs AND FUNCTIONS OF CORPORATION SOLE AS DEFINED BY THE ACT</vt:lpstr>
      <vt:lpstr>POWERS AND FUNCTIONS OF CORPORATION SOLE AS DEFINED BY OTHER LEGISLATION</vt:lpstr>
      <vt:lpstr>COMPOSITION OF THE STATE ENTERPRISE SECTOR</vt:lpstr>
      <vt:lpstr>ROLE AND FUNCTION OF THE INVESTMENTS DIVISION ON BEHALF OF CORPORATION SOLE</vt:lpstr>
      <vt:lpstr>MONITORING AND EVALUATION</vt:lpstr>
      <vt:lpstr>MONITORING AND EVALUATION</vt:lpstr>
      <vt:lpstr>FACILITATION EXERCISES</vt:lpstr>
      <vt:lpstr>MANAGEMENT ACTIVITIES</vt:lpstr>
      <vt:lpstr>GOVERNANCE ACTIVITIES </vt:lpstr>
      <vt:lpstr>  RECEIVER OF REVENUE</vt:lpstr>
      <vt:lpstr>AUDITING ACTIVITIES</vt:lpstr>
      <vt:lpstr>RATIONALIZATION OF THE STATE ENTERPRISE SECTOR </vt:lpstr>
      <vt:lpstr>THE END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and Function of Corporation Sole</dc:title>
  <dc:creator>Melissa Ramkumarsingh</dc:creator>
  <cp:lastModifiedBy>hindsdo</cp:lastModifiedBy>
  <cp:revision>54</cp:revision>
  <cp:lastPrinted>2014-03-14T21:11:01Z</cp:lastPrinted>
  <dcterms:created xsi:type="dcterms:W3CDTF">2014-03-10T20:23:18Z</dcterms:created>
  <dcterms:modified xsi:type="dcterms:W3CDTF">2014-04-14T20:49:29Z</dcterms:modified>
</cp:coreProperties>
</file>